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732" r:id="rId1"/>
  </p:sld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Lst>
  <p:sldSz cx="9144000" cy="6858000" type="screen4x3"/>
  <p:notesSz cx="6858000" cy="9144000"/>
  <p:defaultTextStyle>
    <a:defPPr>
      <a:defRPr lang="fa-IR"/>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4380"/>
    <p:restoredTop sz="94660"/>
  </p:normalViewPr>
  <p:slideViewPr>
    <p:cSldViewPr>
      <p:cViewPr varScale="1">
        <p:scale>
          <a:sx n="80" d="100"/>
          <a:sy n="80" d="100"/>
        </p:scale>
        <p:origin x="-540"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4" name="Title 13"/>
          <p:cNvSpPr>
            <a:spLocks noGrp="1"/>
          </p:cNvSpPr>
          <p:nvPr>
            <p:ph type="ctrTitle"/>
          </p:nvPr>
        </p:nvSpPr>
        <p:spPr>
          <a:xfrm>
            <a:off x="1432560" y="359898"/>
            <a:ext cx="7406640" cy="1472184"/>
          </a:xfrm>
        </p:spPr>
        <p:txBody>
          <a:bodyPr anchor="b"/>
          <a:lstStyle>
            <a:lvl1pPr algn="l">
              <a:defRPr/>
            </a:lvl1pPr>
            <a:extLst/>
          </a:lstStyle>
          <a:p>
            <a:r>
              <a:rPr kumimoji="0" lang="en-US" smtClean="0"/>
              <a:t>Click to edit Master title style</a:t>
            </a:r>
            <a:endParaRPr kumimoji="0" lang="en-US"/>
          </a:p>
        </p:txBody>
      </p:sp>
      <p:sp>
        <p:nvSpPr>
          <p:cNvPr id="22" name="Subtitle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7" name="Date Placeholder 6"/>
          <p:cNvSpPr>
            <a:spLocks noGrp="1"/>
          </p:cNvSpPr>
          <p:nvPr>
            <p:ph type="dt" sz="half" idx="10"/>
          </p:nvPr>
        </p:nvSpPr>
        <p:spPr/>
        <p:txBody>
          <a:bodyPr/>
          <a:lstStyle>
            <a:extLst/>
          </a:lstStyle>
          <a:p>
            <a:fld id="{FA210669-8C28-426A-BB06-75DCE805A387}" type="datetimeFigureOut">
              <a:rPr lang="fa-IR" smtClean="0"/>
              <a:t>1439/02/15</a:t>
            </a:fld>
            <a:endParaRPr lang="fa-IR"/>
          </a:p>
        </p:txBody>
      </p:sp>
      <p:sp>
        <p:nvSpPr>
          <p:cNvPr id="20" name="Footer Placeholder 19"/>
          <p:cNvSpPr>
            <a:spLocks noGrp="1"/>
          </p:cNvSpPr>
          <p:nvPr>
            <p:ph type="ftr" sz="quarter" idx="11"/>
          </p:nvPr>
        </p:nvSpPr>
        <p:spPr/>
        <p:txBody>
          <a:bodyPr/>
          <a:lstStyle>
            <a:extLst/>
          </a:lstStyle>
          <a:p>
            <a:endParaRPr lang="fa-IR"/>
          </a:p>
        </p:txBody>
      </p:sp>
      <p:sp>
        <p:nvSpPr>
          <p:cNvPr id="10" name="Slide Number Placeholder 9"/>
          <p:cNvSpPr>
            <a:spLocks noGrp="1"/>
          </p:cNvSpPr>
          <p:nvPr>
            <p:ph type="sldNum" sz="quarter" idx="12"/>
          </p:nvPr>
        </p:nvSpPr>
        <p:spPr/>
        <p:txBody>
          <a:bodyPr/>
          <a:lstStyle>
            <a:extLst/>
          </a:lstStyle>
          <a:p>
            <a:fld id="{415BDD06-C76C-4382-83FD-455CCBE561E2}" type="slidenum">
              <a:rPr lang="fa-IR" smtClean="0"/>
              <a:t>‹#›</a:t>
            </a:fld>
            <a:endParaRPr lang="fa-IR"/>
          </a:p>
        </p:txBody>
      </p:sp>
      <p:sp>
        <p:nvSpPr>
          <p:cNvPr id="8" name="Oval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Oval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FA210669-8C28-426A-BB06-75DCE805A387}" type="datetimeFigureOut">
              <a:rPr lang="fa-IR" smtClean="0"/>
              <a:t>1439/02/15</a:t>
            </a:fld>
            <a:endParaRPr lang="fa-IR"/>
          </a:p>
        </p:txBody>
      </p:sp>
      <p:sp>
        <p:nvSpPr>
          <p:cNvPr id="5" name="Footer Placeholder 4"/>
          <p:cNvSpPr>
            <a:spLocks noGrp="1"/>
          </p:cNvSpPr>
          <p:nvPr>
            <p:ph type="ftr" sz="quarter" idx="11"/>
          </p:nvPr>
        </p:nvSpPr>
        <p:spPr/>
        <p:txBody>
          <a:bodyPr/>
          <a:lstStyle>
            <a:extLst/>
          </a:lstStyle>
          <a:p>
            <a:endParaRPr lang="fa-IR"/>
          </a:p>
        </p:txBody>
      </p:sp>
      <p:sp>
        <p:nvSpPr>
          <p:cNvPr id="6" name="Slide Number Placeholder 5"/>
          <p:cNvSpPr>
            <a:spLocks noGrp="1"/>
          </p:cNvSpPr>
          <p:nvPr>
            <p:ph type="sldNum" sz="quarter" idx="12"/>
          </p:nvPr>
        </p:nvSpPr>
        <p:spPr/>
        <p:txBody>
          <a:bodyPr/>
          <a:lstStyle>
            <a:extLst/>
          </a:lstStyle>
          <a:p>
            <a:fld id="{415BDD06-C76C-4382-83FD-455CCBE561E2}" type="slidenum">
              <a:rPr lang="fa-IR" smtClean="0"/>
              <a:t>‹#›</a:t>
            </a:fld>
            <a:endParaRPr lang="fa-I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274639"/>
            <a:ext cx="1828800" cy="5851525"/>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1143000" y="274640"/>
            <a:ext cx="55626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FA210669-8C28-426A-BB06-75DCE805A387}" type="datetimeFigureOut">
              <a:rPr lang="fa-IR" smtClean="0"/>
              <a:t>1439/02/15</a:t>
            </a:fld>
            <a:endParaRPr lang="fa-IR"/>
          </a:p>
        </p:txBody>
      </p:sp>
      <p:sp>
        <p:nvSpPr>
          <p:cNvPr id="5" name="Footer Placeholder 4"/>
          <p:cNvSpPr>
            <a:spLocks noGrp="1"/>
          </p:cNvSpPr>
          <p:nvPr>
            <p:ph type="ftr" sz="quarter" idx="11"/>
          </p:nvPr>
        </p:nvSpPr>
        <p:spPr/>
        <p:txBody>
          <a:bodyPr/>
          <a:lstStyle>
            <a:extLst/>
          </a:lstStyle>
          <a:p>
            <a:endParaRPr lang="fa-IR"/>
          </a:p>
        </p:txBody>
      </p:sp>
      <p:sp>
        <p:nvSpPr>
          <p:cNvPr id="6" name="Slide Number Placeholder 5"/>
          <p:cNvSpPr>
            <a:spLocks noGrp="1"/>
          </p:cNvSpPr>
          <p:nvPr>
            <p:ph type="sldNum" sz="quarter" idx="12"/>
          </p:nvPr>
        </p:nvSpPr>
        <p:spPr/>
        <p:txBody>
          <a:bodyPr/>
          <a:lstStyle>
            <a:extLst/>
          </a:lstStyle>
          <a:p>
            <a:fld id="{415BDD06-C76C-4382-83FD-455CCBE561E2}" type="slidenum">
              <a:rPr lang="fa-IR" smtClean="0"/>
              <a:t>‹#›</a:t>
            </a:fld>
            <a:endParaRPr lang="fa-I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FA210669-8C28-426A-BB06-75DCE805A387}" type="datetimeFigureOut">
              <a:rPr lang="fa-IR" smtClean="0"/>
              <a:t>1439/02/15</a:t>
            </a:fld>
            <a:endParaRPr lang="fa-IR"/>
          </a:p>
        </p:txBody>
      </p:sp>
      <p:sp>
        <p:nvSpPr>
          <p:cNvPr id="5" name="Footer Placeholder 4"/>
          <p:cNvSpPr>
            <a:spLocks noGrp="1"/>
          </p:cNvSpPr>
          <p:nvPr>
            <p:ph type="ftr" sz="quarter" idx="11"/>
          </p:nvPr>
        </p:nvSpPr>
        <p:spPr/>
        <p:txBody>
          <a:bodyPr/>
          <a:lstStyle>
            <a:extLst/>
          </a:lstStyle>
          <a:p>
            <a:endParaRPr lang="fa-IR"/>
          </a:p>
        </p:txBody>
      </p:sp>
      <p:sp>
        <p:nvSpPr>
          <p:cNvPr id="6" name="Slide Number Placeholder 5"/>
          <p:cNvSpPr>
            <a:spLocks noGrp="1"/>
          </p:cNvSpPr>
          <p:nvPr>
            <p:ph type="sldNum" sz="quarter" idx="12"/>
          </p:nvPr>
        </p:nvSpPr>
        <p:spPr/>
        <p:txBody>
          <a:bodyPr/>
          <a:lstStyle>
            <a:extLst/>
          </a:lstStyle>
          <a:p>
            <a:fld id="{415BDD06-C76C-4382-83FD-455CCBE561E2}" type="slidenum">
              <a:rPr lang="fa-IR" smtClean="0"/>
              <a:t>‹#›</a:t>
            </a:fld>
            <a:endParaRPr lang="fa-I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FA210669-8C28-426A-BB06-75DCE805A387}" type="datetimeFigureOut">
              <a:rPr lang="fa-IR" smtClean="0"/>
              <a:t>1439/02/15</a:t>
            </a:fld>
            <a:endParaRPr lang="fa-IR"/>
          </a:p>
        </p:txBody>
      </p:sp>
      <p:sp>
        <p:nvSpPr>
          <p:cNvPr id="5" name="Footer Placeholder 4"/>
          <p:cNvSpPr>
            <a:spLocks noGrp="1"/>
          </p:cNvSpPr>
          <p:nvPr>
            <p:ph type="ftr" sz="quarter" idx="11"/>
          </p:nvPr>
        </p:nvSpPr>
        <p:spPr/>
        <p:txBody>
          <a:bodyPr/>
          <a:lstStyle>
            <a:extLst/>
          </a:lstStyle>
          <a:p>
            <a:endParaRPr lang="fa-IR"/>
          </a:p>
        </p:txBody>
      </p:sp>
      <p:sp>
        <p:nvSpPr>
          <p:cNvPr id="6" name="Slide Number Placeholder 5"/>
          <p:cNvSpPr>
            <a:spLocks noGrp="1"/>
          </p:cNvSpPr>
          <p:nvPr>
            <p:ph type="sldNum" sz="quarter" idx="12"/>
          </p:nvPr>
        </p:nvSpPr>
        <p:spPr/>
        <p:txBody>
          <a:bodyPr/>
          <a:lstStyle>
            <a:extLst/>
          </a:lstStyle>
          <a:p>
            <a:fld id="{415BDD06-C76C-4382-83FD-455CCBE561E2}" type="slidenum">
              <a:rPr lang="fa-IR" smtClean="0"/>
              <a:t>‹#›</a:t>
            </a:fld>
            <a:endParaRPr lang="fa-IR"/>
          </a:p>
        </p:txBody>
      </p:sp>
      <p:sp>
        <p:nvSpPr>
          <p:cNvPr id="10" name="Rectangle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Oval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Oval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FA210669-8C28-426A-BB06-75DCE805A387}" type="datetimeFigureOut">
              <a:rPr lang="fa-IR" smtClean="0"/>
              <a:t>1439/02/15</a:t>
            </a:fld>
            <a:endParaRPr lang="fa-IR"/>
          </a:p>
        </p:txBody>
      </p:sp>
      <p:sp>
        <p:nvSpPr>
          <p:cNvPr id="6" name="Footer Placeholder 5"/>
          <p:cNvSpPr>
            <a:spLocks noGrp="1"/>
          </p:cNvSpPr>
          <p:nvPr>
            <p:ph type="ftr" sz="quarter" idx="11"/>
          </p:nvPr>
        </p:nvSpPr>
        <p:spPr/>
        <p:txBody>
          <a:bodyPr/>
          <a:lstStyle>
            <a:extLst/>
          </a:lstStyle>
          <a:p>
            <a:endParaRPr lang="fa-IR"/>
          </a:p>
        </p:txBody>
      </p:sp>
      <p:sp>
        <p:nvSpPr>
          <p:cNvPr id="7" name="Slide Number Placeholder 6"/>
          <p:cNvSpPr>
            <a:spLocks noGrp="1"/>
          </p:cNvSpPr>
          <p:nvPr>
            <p:ph type="sldNum" sz="quarter" idx="12"/>
          </p:nvPr>
        </p:nvSpPr>
        <p:spPr/>
        <p:txBody>
          <a:bodyPr/>
          <a:lstStyle>
            <a:extLst/>
          </a:lstStyle>
          <a:p>
            <a:fld id="{415BDD06-C76C-4382-83FD-455CCBE561E2}" type="slidenum">
              <a:rPr lang="fa-IR" smtClean="0"/>
              <a:t>‹#›</a:t>
            </a:fld>
            <a:endParaRPr lang="fa-I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FA210669-8C28-426A-BB06-75DCE805A387}" type="datetimeFigureOut">
              <a:rPr lang="fa-IR" smtClean="0"/>
              <a:t>1439/02/15</a:t>
            </a:fld>
            <a:endParaRPr lang="fa-IR"/>
          </a:p>
        </p:txBody>
      </p:sp>
      <p:sp>
        <p:nvSpPr>
          <p:cNvPr id="8" name="Footer Placeholder 7"/>
          <p:cNvSpPr>
            <a:spLocks noGrp="1"/>
          </p:cNvSpPr>
          <p:nvPr>
            <p:ph type="ftr" sz="quarter" idx="11"/>
          </p:nvPr>
        </p:nvSpPr>
        <p:spPr/>
        <p:txBody>
          <a:bodyPr/>
          <a:lstStyle>
            <a:extLst/>
          </a:lstStyle>
          <a:p>
            <a:endParaRPr lang="fa-IR"/>
          </a:p>
        </p:txBody>
      </p:sp>
      <p:sp>
        <p:nvSpPr>
          <p:cNvPr id="9" name="Slide Number Placeholder 8"/>
          <p:cNvSpPr>
            <a:spLocks noGrp="1"/>
          </p:cNvSpPr>
          <p:nvPr>
            <p:ph type="sldNum" sz="quarter" idx="12"/>
          </p:nvPr>
        </p:nvSpPr>
        <p:spPr/>
        <p:txBody>
          <a:bodyPr/>
          <a:lstStyle>
            <a:extLst/>
          </a:lstStyle>
          <a:p>
            <a:fld id="{415BDD06-C76C-4382-83FD-455CCBE561E2}" type="slidenum">
              <a:rPr lang="fa-IR" smtClean="0"/>
              <a:t>‹#›</a:t>
            </a:fld>
            <a:endParaRPr lang="fa-I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nchor="ct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FA210669-8C28-426A-BB06-75DCE805A387}" type="datetimeFigureOut">
              <a:rPr lang="fa-IR" smtClean="0"/>
              <a:t>1439/02/15</a:t>
            </a:fld>
            <a:endParaRPr lang="fa-IR"/>
          </a:p>
        </p:txBody>
      </p:sp>
      <p:sp>
        <p:nvSpPr>
          <p:cNvPr id="4" name="Footer Placeholder 3"/>
          <p:cNvSpPr>
            <a:spLocks noGrp="1"/>
          </p:cNvSpPr>
          <p:nvPr>
            <p:ph type="ftr" sz="quarter" idx="11"/>
          </p:nvPr>
        </p:nvSpPr>
        <p:spPr/>
        <p:txBody>
          <a:bodyPr/>
          <a:lstStyle>
            <a:extLst/>
          </a:lstStyle>
          <a:p>
            <a:endParaRPr lang="fa-IR"/>
          </a:p>
        </p:txBody>
      </p:sp>
      <p:sp>
        <p:nvSpPr>
          <p:cNvPr id="5" name="Slide Number Placeholder 4"/>
          <p:cNvSpPr>
            <a:spLocks noGrp="1"/>
          </p:cNvSpPr>
          <p:nvPr>
            <p:ph type="sldNum" sz="quarter" idx="12"/>
          </p:nvPr>
        </p:nvSpPr>
        <p:spPr/>
        <p:txBody>
          <a:bodyPr/>
          <a:lstStyle>
            <a:extLst/>
          </a:lstStyle>
          <a:p>
            <a:fld id="{415BDD06-C76C-4382-83FD-455CCBE561E2}" type="slidenum">
              <a:rPr lang="fa-IR" smtClean="0"/>
              <a:t>‹#›</a:t>
            </a:fld>
            <a:endParaRPr lang="fa-I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Date Placeholder 1"/>
          <p:cNvSpPr>
            <a:spLocks noGrp="1"/>
          </p:cNvSpPr>
          <p:nvPr>
            <p:ph type="dt" sz="half" idx="10"/>
          </p:nvPr>
        </p:nvSpPr>
        <p:spPr/>
        <p:txBody>
          <a:bodyPr/>
          <a:lstStyle>
            <a:extLst/>
          </a:lstStyle>
          <a:p>
            <a:fld id="{FA210669-8C28-426A-BB06-75DCE805A387}" type="datetimeFigureOut">
              <a:rPr lang="fa-IR" smtClean="0"/>
              <a:t>1439/02/15</a:t>
            </a:fld>
            <a:endParaRPr lang="fa-IR"/>
          </a:p>
        </p:txBody>
      </p:sp>
      <p:sp>
        <p:nvSpPr>
          <p:cNvPr id="3" name="Footer Placeholder 2"/>
          <p:cNvSpPr>
            <a:spLocks noGrp="1"/>
          </p:cNvSpPr>
          <p:nvPr>
            <p:ph type="ftr" sz="quarter" idx="11"/>
          </p:nvPr>
        </p:nvSpPr>
        <p:spPr/>
        <p:txBody>
          <a:bodyPr/>
          <a:lstStyle>
            <a:extLst/>
          </a:lstStyle>
          <a:p>
            <a:endParaRPr lang="fa-IR"/>
          </a:p>
        </p:txBody>
      </p:sp>
      <p:sp>
        <p:nvSpPr>
          <p:cNvPr id="4" name="Slide Number Placeholder 3"/>
          <p:cNvSpPr>
            <a:spLocks noGrp="1"/>
          </p:cNvSpPr>
          <p:nvPr>
            <p:ph type="sldNum" sz="quarter" idx="12"/>
          </p:nvPr>
        </p:nvSpPr>
        <p:spPr/>
        <p:txBody>
          <a:bodyPr/>
          <a:lstStyle>
            <a:extLst/>
          </a:lstStyle>
          <a:p>
            <a:fld id="{415BDD06-C76C-4382-83FD-455CCBE561E2}" type="slidenum">
              <a:rPr lang="fa-IR" smtClean="0"/>
              <a:t>‹#›</a:t>
            </a:fld>
            <a:endParaRPr lang="fa-IR"/>
          </a:p>
        </p:txBody>
      </p:sp>
      <p:sp>
        <p:nvSpPr>
          <p:cNvPr id="6" name="Rectangle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FA210669-8C28-426A-BB06-75DCE805A387}" type="datetimeFigureOut">
              <a:rPr lang="fa-IR" smtClean="0"/>
              <a:t>1439/02/15</a:t>
            </a:fld>
            <a:endParaRPr lang="fa-IR"/>
          </a:p>
        </p:txBody>
      </p:sp>
      <p:sp>
        <p:nvSpPr>
          <p:cNvPr id="6" name="Footer Placeholder 5"/>
          <p:cNvSpPr>
            <a:spLocks noGrp="1"/>
          </p:cNvSpPr>
          <p:nvPr>
            <p:ph type="ftr" sz="quarter" idx="11"/>
          </p:nvPr>
        </p:nvSpPr>
        <p:spPr/>
        <p:txBody>
          <a:bodyPr/>
          <a:lstStyle>
            <a:extLst/>
          </a:lstStyle>
          <a:p>
            <a:endParaRPr lang="fa-IR"/>
          </a:p>
        </p:txBody>
      </p:sp>
      <p:sp>
        <p:nvSpPr>
          <p:cNvPr id="7" name="Slide Number Placeholder 6"/>
          <p:cNvSpPr>
            <a:spLocks noGrp="1"/>
          </p:cNvSpPr>
          <p:nvPr>
            <p:ph type="sldNum" sz="quarter" idx="12"/>
          </p:nvPr>
        </p:nvSpPr>
        <p:spPr/>
        <p:txBody>
          <a:bodyPr/>
          <a:lstStyle>
            <a:extLst/>
          </a:lstStyle>
          <a:p>
            <a:fld id="{415BDD06-C76C-4382-83FD-455CCBE561E2}" type="slidenum">
              <a:rPr lang="fa-IR" smtClean="0"/>
              <a:t>‹#›</a:t>
            </a:fld>
            <a:endParaRPr lang="fa-I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extLst/>
          </a:lstStyle>
          <a:p>
            <a:fld id="{FA210669-8C28-426A-BB06-75DCE805A387}" type="datetimeFigureOut">
              <a:rPr lang="fa-IR" smtClean="0"/>
              <a:t>1439/02/15</a:t>
            </a:fld>
            <a:endParaRPr lang="fa-IR"/>
          </a:p>
        </p:txBody>
      </p:sp>
      <p:sp>
        <p:nvSpPr>
          <p:cNvPr id="6" name="Footer Placeholder 5"/>
          <p:cNvSpPr>
            <a:spLocks noGrp="1"/>
          </p:cNvSpPr>
          <p:nvPr>
            <p:ph type="ftr" sz="quarter" idx="11"/>
          </p:nvPr>
        </p:nvSpPr>
        <p:spPr/>
        <p:txBody>
          <a:bodyPr/>
          <a:lstStyle>
            <a:extLst/>
          </a:lstStyle>
          <a:p>
            <a:endParaRPr lang="fa-IR"/>
          </a:p>
        </p:txBody>
      </p:sp>
      <p:sp>
        <p:nvSpPr>
          <p:cNvPr id="7" name="Slide Number Placeholder 6"/>
          <p:cNvSpPr>
            <a:spLocks noGrp="1"/>
          </p:cNvSpPr>
          <p:nvPr>
            <p:ph type="sldNum" sz="quarter" idx="12"/>
          </p:nvPr>
        </p:nvSpPr>
        <p:spPr/>
        <p:txBody>
          <a:bodyPr/>
          <a:lstStyle>
            <a:extLst/>
          </a:lstStyle>
          <a:p>
            <a:fld id="{415BDD06-C76C-4382-83FD-455CCBE561E2}" type="slidenum">
              <a:rPr lang="fa-IR" smtClean="0"/>
              <a:t>‹#›</a:t>
            </a:fld>
            <a:endParaRPr lang="fa-IR"/>
          </a:p>
        </p:txBody>
      </p:sp>
      <p:sp>
        <p:nvSpPr>
          <p:cNvPr id="8" name="Rectangle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Picture Placeholder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en-US" smtClean="0"/>
              <a:t>Click icon to add picture</a:t>
            </a:r>
            <a:endParaRPr kumimoji="0" lang="en-US" dirty="0"/>
          </a:p>
        </p:txBody>
      </p:sp>
      <p:sp>
        <p:nvSpPr>
          <p:cNvPr id="9" name="Flowchart: Process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Flowchart: Process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Text Placeholder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Pie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Oval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Donut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2" name="Rectangle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Title Placeholder 4"/>
          <p:cNvSpPr>
            <a:spLocks noGrp="1"/>
          </p:cNvSpPr>
          <p:nvPr>
            <p:ph type="title"/>
          </p:nvPr>
        </p:nvSpPr>
        <p:spPr>
          <a:xfrm>
            <a:off x="1435608" y="274638"/>
            <a:ext cx="7498080" cy="1143000"/>
          </a:xfrm>
          <a:prstGeom prst="rect">
            <a:avLst/>
          </a:prstGeom>
        </p:spPr>
        <p:txBody>
          <a:bodyPr anchor="ctr">
            <a:normAutofit/>
          </a:bodyPr>
          <a:lstStyle>
            <a:extLst/>
          </a:lstStyle>
          <a:p>
            <a:r>
              <a:rPr kumimoji="0" lang="en-US" smtClean="0"/>
              <a:t>Click to edit Master title style</a:t>
            </a:r>
            <a:endParaRPr kumimoji="0" lang="en-US"/>
          </a:p>
        </p:txBody>
      </p:sp>
      <p:sp>
        <p:nvSpPr>
          <p:cNvPr id="9" name="Text Placeholder 8"/>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4" name="Date Placeholder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FA210669-8C28-426A-BB06-75DCE805A387}" type="datetimeFigureOut">
              <a:rPr lang="fa-IR" smtClean="0"/>
              <a:t>1439/02/15</a:t>
            </a:fld>
            <a:endParaRPr lang="fa-IR"/>
          </a:p>
        </p:txBody>
      </p:sp>
      <p:sp>
        <p:nvSpPr>
          <p:cNvPr id="10" name="Footer Placeholder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fa-IR"/>
          </a:p>
        </p:txBody>
      </p:sp>
      <p:sp>
        <p:nvSpPr>
          <p:cNvPr id="22" name="Slide Number Placeholder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415BDD06-C76C-4382-83FD-455CCBE561E2}" type="slidenum">
              <a:rPr lang="fa-IR" smtClean="0"/>
              <a:t>‹#›</a:t>
            </a:fld>
            <a:endParaRPr lang="fa-IR"/>
          </a:p>
        </p:txBody>
      </p:sp>
      <p:sp>
        <p:nvSpPr>
          <p:cNvPr id="15" name="Rectangle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txStyles>
    <p:titleStyle>
      <a:lvl1pPr algn="l" rtl="1"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r" rtl="1"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r" rtl="1"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r" rtl="1"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r" rtl="1"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r" rtl="1"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r" rtl="1"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r" rtl="1"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r" rtl="1"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r" rtl="1"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r" rtl="1" eaLnBrk="1" latinLnBrk="0" hangingPunct="1">
        <a:defRPr kumimoji="0" kern="1200">
          <a:solidFill>
            <a:schemeClr val="tx1"/>
          </a:solidFill>
          <a:latin typeface="+mn-lt"/>
          <a:ea typeface="+mn-ea"/>
          <a:cs typeface="+mn-cs"/>
        </a:defRPr>
      </a:lvl1pPr>
      <a:lvl2pPr marL="457200" algn="r" rtl="1" eaLnBrk="1" latinLnBrk="0" hangingPunct="1">
        <a:defRPr kumimoji="0" kern="1200">
          <a:solidFill>
            <a:schemeClr val="tx1"/>
          </a:solidFill>
          <a:latin typeface="+mn-lt"/>
          <a:ea typeface="+mn-ea"/>
          <a:cs typeface="+mn-cs"/>
        </a:defRPr>
      </a:lvl2pPr>
      <a:lvl3pPr marL="914400" algn="r" rtl="1" eaLnBrk="1" latinLnBrk="0" hangingPunct="1">
        <a:defRPr kumimoji="0" kern="1200">
          <a:solidFill>
            <a:schemeClr val="tx1"/>
          </a:solidFill>
          <a:latin typeface="+mn-lt"/>
          <a:ea typeface="+mn-ea"/>
          <a:cs typeface="+mn-cs"/>
        </a:defRPr>
      </a:lvl3pPr>
      <a:lvl4pPr marL="1371600" algn="r" rtl="1" eaLnBrk="1" latinLnBrk="0" hangingPunct="1">
        <a:defRPr kumimoji="0" kern="1200">
          <a:solidFill>
            <a:schemeClr val="tx1"/>
          </a:solidFill>
          <a:latin typeface="+mn-lt"/>
          <a:ea typeface="+mn-ea"/>
          <a:cs typeface="+mn-cs"/>
        </a:defRPr>
      </a:lvl4pPr>
      <a:lvl5pPr marL="1828800" algn="r" rtl="1" eaLnBrk="1" latinLnBrk="0" hangingPunct="1">
        <a:defRPr kumimoji="0" kern="1200">
          <a:solidFill>
            <a:schemeClr val="tx1"/>
          </a:solidFill>
          <a:latin typeface="+mn-lt"/>
          <a:ea typeface="+mn-ea"/>
          <a:cs typeface="+mn-cs"/>
        </a:defRPr>
      </a:lvl5pPr>
      <a:lvl6pPr marL="2286000" algn="r" rtl="1" eaLnBrk="1" latinLnBrk="0" hangingPunct="1">
        <a:defRPr kumimoji="0" kern="1200">
          <a:solidFill>
            <a:schemeClr val="tx1"/>
          </a:solidFill>
          <a:latin typeface="+mn-lt"/>
          <a:ea typeface="+mn-ea"/>
          <a:cs typeface="+mn-cs"/>
        </a:defRPr>
      </a:lvl6pPr>
      <a:lvl7pPr marL="2743200" algn="r" rtl="1" eaLnBrk="1" latinLnBrk="0" hangingPunct="1">
        <a:defRPr kumimoji="0" kern="1200">
          <a:solidFill>
            <a:schemeClr val="tx1"/>
          </a:solidFill>
          <a:latin typeface="+mn-lt"/>
          <a:ea typeface="+mn-ea"/>
          <a:cs typeface="+mn-cs"/>
        </a:defRPr>
      </a:lvl7pPr>
      <a:lvl8pPr marL="3200400" algn="r" rtl="1" eaLnBrk="1" latinLnBrk="0" hangingPunct="1">
        <a:defRPr kumimoji="0" kern="1200">
          <a:solidFill>
            <a:schemeClr val="tx1"/>
          </a:solidFill>
          <a:latin typeface="+mn-lt"/>
          <a:ea typeface="+mn-ea"/>
          <a:cs typeface="+mn-cs"/>
        </a:defRPr>
      </a:lvl8pPr>
      <a:lvl9pPr marL="3657600" algn="r" rtl="1"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440378"/>
          </a:xfrm>
        </p:spPr>
        <p:txBody>
          <a:bodyPr>
            <a:normAutofit/>
          </a:bodyPr>
          <a:lstStyle/>
          <a:p>
            <a:pPr algn="ctr"/>
            <a:r>
              <a:rPr lang="fa-IR" sz="80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بسم الله الرحمن الرحیم</a:t>
            </a:r>
            <a:endParaRPr lang="fa-IR" sz="8000"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endParaRPr>
          </a:p>
        </p:txBody>
      </p:sp>
    </p:spTree>
  </p:cSld>
  <p:clrMapOvr>
    <a:masterClrMapping/>
  </p:clrMapOvr>
  <p:transition>
    <p:dissolv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154758"/>
          </a:xfrm>
        </p:spPr>
        <p:txBody>
          <a:bodyPr>
            <a:noAutofit/>
          </a:bodyPr>
          <a:lstStyle/>
          <a:p>
            <a:pPr algn="r"/>
            <a:r>
              <a:rPr lang="fa-IR" sz="2800" dirty="0"/>
              <a:t> </a:t>
            </a:r>
            <a:r>
              <a:rPr lang="fa-IR" sz="2800" dirty="0" smtClean="0"/>
              <a:t>                           </a:t>
            </a:r>
            <a:r>
              <a:rPr lang="fa-IR" sz="28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مرکب تامّ </a:t>
            </a:r>
            <a:r>
              <a:rPr lang="fa-IR" sz="2800" dirty="0" smtClean="0"/>
              <a:t/>
            </a:r>
            <a:br>
              <a:rPr lang="fa-IR" sz="2800" dirty="0" smtClean="0"/>
            </a:br>
            <a:r>
              <a:rPr lang="fa-IR" sz="2800" dirty="0" smtClean="0"/>
              <a:t/>
            </a:r>
            <a:br>
              <a:rPr lang="fa-IR" sz="2800" dirty="0" smtClean="0"/>
            </a:br>
            <a:r>
              <a:rPr lang="fa-IR" sz="2800" dirty="0" smtClean="0"/>
              <a:t>                             1-معنی آن کامل است . </a:t>
            </a:r>
            <a:br>
              <a:rPr lang="fa-IR" sz="2800" dirty="0" smtClean="0"/>
            </a:br>
            <a:r>
              <a:rPr lang="fa-IR" sz="2800" dirty="0" smtClean="0"/>
              <a:t>                             2- گوینده پس از گفتن آن حق داشته باشد                </a:t>
            </a:r>
            <a:br>
              <a:rPr lang="fa-IR" sz="2800" dirty="0" smtClean="0"/>
            </a:br>
            <a:r>
              <a:rPr lang="fa-IR" sz="2800" dirty="0" smtClean="0"/>
              <a:t>                             که سکوت کند. مانند : زمین کروی است . </a:t>
            </a:r>
            <a:r>
              <a:rPr lang="en-US" sz="2800" dirty="0"/>
              <a:t/>
            </a:r>
            <a:br>
              <a:rPr lang="en-US" sz="2800" dirty="0"/>
            </a:br>
            <a:r>
              <a:rPr lang="fa-IR" sz="3200"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اقسام لفظ مرکب</a:t>
            </a:r>
            <a:r>
              <a:rPr lang="en-US" sz="2800" dirty="0"/>
              <a:t/>
            </a:r>
            <a:br>
              <a:rPr lang="en-US" sz="2800" dirty="0"/>
            </a:br>
            <a:r>
              <a:rPr lang="fa-IR" sz="28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                            </a:t>
            </a:r>
            <a:r>
              <a:rPr lang="fa-IR" sz="2800"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مرکب ناقص  </a:t>
            </a:r>
            <a:r>
              <a:rPr lang="en-US" sz="2800" dirty="0" smtClean="0"/>
              <a:t/>
            </a:r>
            <a:br>
              <a:rPr lang="en-US" sz="2800" dirty="0" smtClean="0"/>
            </a:br>
            <a:r>
              <a:rPr lang="en-US" sz="2800" dirty="0"/>
              <a:t/>
            </a:r>
            <a:br>
              <a:rPr lang="en-US" sz="2800" dirty="0"/>
            </a:br>
            <a:r>
              <a:rPr lang="fa-IR" sz="2800" dirty="0"/>
              <a:t>  </a:t>
            </a:r>
            <a:r>
              <a:rPr lang="fa-IR" sz="2800" dirty="0" smtClean="0"/>
              <a:t>                           </a:t>
            </a:r>
            <a:r>
              <a:rPr lang="fa-IR" sz="2800" dirty="0"/>
              <a:t>1- معنی آن ناتمام است . </a:t>
            </a:r>
            <a:r>
              <a:rPr lang="fa-IR" sz="2800" dirty="0" smtClean="0"/>
              <a:t/>
            </a:r>
            <a:br>
              <a:rPr lang="fa-IR" sz="2800" dirty="0" smtClean="0"/>
            </a:br>
            <a:r>
              <a:rPr lang="fa-IR" sz="2800" dirty="0" smtClean="0"/>
              <a:t>                             2- </a:t>
            </a:r>
            <a:r>
              <a:rPr lang="fa-IR" sz="2800" dirty="0"/>
              <a:t>سکوت گوینده بعد از اداء آن صحیح نمی </a:t>
            </a:r>
            <a:r>
              <a:rPr lang="fa-IR" sz="2800" dirty="0" smtClean="0"/>
              <a:t/>
            </a:r>
            <a:br>
              <a:rPr lang="fa-IR" sz="2800" dirty="0" smtClean="0"/>
            </a:br>
            <a:r>
              <a:rPr lang="fa-IR" sz="2800" dirty="0" smtClean="0"/>
              <a:t>                              باشد </a:t>
            </a:r>
            <a:r>
              <a:rPr lang="fa-IR" sz="2800" dirty="0"/>
              <a:t>. مانند : خانه ی بزرگ    </a:t>
            </a:r>
            <a:r>
              <a:rPr lang="en-US" sz="2800" dirty="0"/>
              <a:t/>
            </a:r>
            <a:br>
              <a:rPr lang="en-US" sz="2800" dirty="0"/>
            </a:br>
            <a:endParaRPr lang="fa-IR" sz="2800" dirty="0"/>
          </a:p>
        </p:txBody>
      </p:sp>
      <p:sp>
        <p:nvSpPr>
          <p:cNvPr id="9" name="Right Brace 8"/>
          <p:cNvSpPr/>
          <p:nvPr/>
        </p:nvSpPr>
        <p:spPr>
          <a:xfrm>
            <a:off x="5643570" y="500042"/>
            <a:ext cx="785818" cy="5572164"/>
          </a:xfrm>
          <a:prstGeom prst="rightBrace">
            <a:avLst/>
          </a:prstGeom>
        </p:spPr>
        <p:style>
          <a:lnRef idx="1">
            <a:schemeClr val="accent1"/>
          </a:lnRef>
          <a:fillRef idx="0">
            <a:schemeClr val="accent1"/>
          </a:fillRef>
          <a:effectRef idx="0">
            <a:schemeClr val="accent1"/>
          </a:effectRef>
          <a:fontRef idx="minor">
            <a:schemeClr val="tx1"/>
          </a:fontRef>
        </p:style>
        <p:txBody>
          <a:bodyPr rtlCol="1" anchor="ctr"/>
          <a:lstStyle/>
          <a:p>
            <a:pPr algn="ctr"/>
            <a:endParaRPr lang="fa-IR"/>
          </a:p>
        </p:txBody>
      </p:sp>
    </p:spTree>
  </p:cSld>
  <p:clrMapOvr>
    <a:masterClrMapping/>
  </p:clrMapOvr>
  <p:transition>
    <p:split orient="vert"/>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329642" cy="6083320"/>
          </a:xfrm>
        </p:spPr>
        <p:txBody>
          <a:bodyPr>
            <a:noAutofit/>
          </a:bodyPr>
          <a:lstStyle/>
          <a:p>
            <a:pPr algn="r"/>
            <a:r>
              <a:rPr lang="en-US" sz="2800" dirty="0"/>
              <a:t/>
            </a:r>
            <a:br>
              <a:rPr lang="en-US" sz="2800" dirty="0"/>
            </a:br>
            <a:r>
              <a:rPr lang="fa-IR" sz="2800" dirty="0" smtClean="0"/>
              <a:t>                        </a:t>
            </a:r>
            <a:r>
              <a:rPr lang="fa-IR" sz="24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مرکب </a:t>
            </a:r>
            <a:r>
              <a:rPr lang="fa-IR" sz="2400"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تامّ خبری </a:t>
            </a:r>
            <a:r>
              <a:rPr lang="en-US" sz="2000" dirty="0"/>
              <a:t/>
            </a:r>
            <a:br>
              <a:rPr lang="en-US" sz="2000" dirty="0"/>
            </a:br>
            <a:r>
              <a:rPr lang="fa-IR" sz="2000" dirty="0" smtClean="0"/>
              <a:t>                                 1-لفظی </a:t>
            </a:r>
            <a:r>
              <a:rPr lang="fa-IR" sz="2000" dirty="0"/>
              <a:t>است که </a:t>
            </a:r>
            <a:r>
              <a:rPr lang="fa-IR" sz="2000" u="sng" dirty="0"/>
              <a:t>فی نفسه</a:t>
            </a:r>
            <a:r>
              <a:rPr lang="fa-IR" sz="2000" dirty="0"/>
              <a:t> (صرف نظر از اینکه گوینده که باشدو </a:t>
            </a:r>
            <a:r>
              <a:rPr lang="fa-IR" sz="2000" dirty="0" smtClean="0"/>
              <a:t>     </a:t>
            </a:r>
            <a:br>
              <a:rPr lang="fa-IR" sz="2000" dirty="0" smtClean="0"/>
            </a:br>
            <a:r>
              <a:rPr lang="fa-IR" sz="2000" dirty="0" smtClean="0"/>
              <a:t>                                  محتویات </a:t>
            </a:r>
            <a:r>
              <a:rPr lang="fa-IR" sz="2000" dirty="0"/>
              <a:t>موضوع و </a:t>
            </a:r>
            <a:r>
              <a:rPr lang="fa-IR" sz="2000" dirty="0" smtClean="0"/>
              <a:t>محمول </a:t>
            </a:r>
            <a:r>
              <a:rPr lang="fa-IR" sz="2000" dirty="0"/>
              <a:t>چه باشد)قابل تصدیق و تکذیب باشد.</a:t>
            </a:r>
            <a:r>
              <a:rPr lang="en-US" sz="2000" dirty="0"/>
              <a:t/>
            </a:r>
            <a:br>
              <a:rPr lang="en-US" sz="2000" dirty="0"/>
            </a:br>
            <a:r>
              <a:rPr lang="fa-IR" sz="2000" dirty="0" smtClean="0"/>
              <a:t>                                 2-گوینده </a:t>
            </a:r>
            <a:r>
              <a:rPr lang="fa-IR" sz="2000" dirty="0"/>
              <a:t>چیزی را به چیز دیگری ایجاب یا سلب می کند.</a:t>
            </a:r>
            <a:r>
              <a:rPr lang="en-US" sz="2000" dirty="0"/>
              <a:t/>
            </a:r>
            <a:br>
              <a:rPr lang="en-US" sz="2000" dirty="0"/>
            </a:br>
            <a:r>
              <a:rPr lang="fa-IR" sz="2000" dirty="0" smtClean="0"/>
              <a:t>                                 3-ممکن </a:t>
            </a:r>
            <a:r>
              <a:rPr lang="fa-IR" sz="2000" dirty="0"/>
              <a:t>است مطابق واقع باشد یا مطابق واقع نباشد.مانند : انسان </a:t>
            </a:r>
            <a:r>
              <a:rPr lang="fa-IR" sz="2000" dirty="0" smtClean="0"/>
              <a:t>  </a:t>
            </a:r>
            <a:br>
              <a:rPr lang="fa-IR" sz="2000" dirty="0" smtClean="0"/>
            </a:br>
            <a:r>
              <a:rPr lang="fa-IR" sz="2000" dirty="0" smtClean="0"/>
              <a:t>                                 ناطق </a:t>
            </a:r>
            <a:r>
              <a:rPr lang="fa-IR" sz="2000" dirty="0"/>
              <a:t>است.</a:t>
            </a:r>
            <a:r>
              <a:rPr lang="en-US" sz="2000" dirty="0"/>
              <a:t/>
            </a:r>
            <a:br>
              <a:rPr lang="en-US" sz="2000" dirty="0"/>
            </a:br>
            <a:r>
              <a:rPr lang="fa-IR" sz="2000" dirty="0" smtClean="0"/>
              <a:t> </a:t>
            </a:r>
            <a:r>
              <a:rPr lang="fa-IR" sz="2800"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اقسام مرکب تامّ </a:t>
            </a:r>
            <a:r>
              <a:rPr lang="fa-IR" sz="2000"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      </a:t>
            </a:r>
            <a:r>
              <a:rPr lang="fa-IR" sz="2000" dirty="0" smtClean="0"/>
              <a:t>4-در </a:t>
            </a:r>
            <a:r>
              <a:rPr lang="fa-IR" sz="2000" dirty="0"/>
              <a:t>اصطلاح منطق مرکب تام خبری را قضیه یا قول جازم یا خبر </a:t>
            </a:r>
            <a:r>
              <a:rPr lang="fa-IR" sz="2000" dirty="0" smtClean="0"/>
              <a:t/>
            </a:r>
            <a:br>
              <a:rPr lang="fa-IR" sz="2000" dirty="0" smtClean="0"/>
            </a:br>
            <a:r>
              <a:rPr lang="fa-IR" sz="2000" dirty="0" smtClean="0"/>
              <a:t>                                  می </a:t>
            </a:r>
            <a:r>
              <a:rPr lang="fa-IR" sz="2000" dirty="0"/>
              <a:t>نامند.</a:t>
            </a:r>
            <a:r>
              <a:rPr lang="en-US" sz="2000" dirty="0"/>
              <a:t/>
            </a:r>
            <a:br>
              <a:rPr lang="en-US" sz="2000" dirty="0"/>
            </a:br>
            <a:r>
              <a:rPr lang="fa-IR" sz="2000" dirty="0" smtClean="0"/>
              <a:t>                                 </a:t>
            </a:r>
            <a:r>
              <a:rPr lang="fa-IR" sz="2000" b="1" dirty="0" smtClean="0"/>
              <a:t> </a:t>
            </a:r>
            <a:r>
              <a:rPr lang="fa-IR" sz="2400"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مرکب تامّ انشائی</a:t>
            </a:r>
            <a:r>
              <a:rPr lang="en-US" sz="2000" dirty="0"/>
              <a:t/>
            </a:r>
            <a:br>
              <a:rPr lang="en-US" sz="2000" dirty="0"/>
            </a:br>
            <a:r>
              <a:rPr lang="fa-IR" sz="2000" dirty="0" smtClean="0"/>
              <a:t>                                1-قابل </a:t>
            </a:r>
            <a:r>
              <a:rPr lang="fa-IR" sz="2000" dirty="0"/>
              <a:t>تصدیق </a:t>
            </a:r>
            <a:r>
              <a:rPr lang="fa-IR" sz="2000" dirty="0" smtClean="0"/>
              <a:t>وتکذیب </a:t>
            </a:r>
            <a:r>
              <a:rPr lang="fa-IR" sz="2000" dirty="0"/>
              <a:t>نیست.مانند </a:t>
            </a:r>
            <a:r>
              <a:rPr lang="fa-IR" sz="2000" dirty="0" smtClean="0"/>
              <a:t>«برو»،«آیا </a:t>
            </a:r>
            <a:r>
              <a:rPr lang="fa-IR" sz="2000" dirty="0"/>
              <a:t>حسن مهندس </a:t>
            </a:r>
            <a:r>
              <a:rPr lang="fa-IR" sz="2000" dirty="0" smtClean="0"/>
              <a:t>است؟» </a:t>
            </a:r>
            <a:r>
              <a:rPr lang="en-US" sz="2000" dirty="0"/>
              <a:t/>
            </a:r>
            <a:br>
              <a:rPr lang="en-US" sz="2000" dirty="0"/>
            </a:br>
            <a:r>
              <a:rPr lang="fa-IR" sz="2000" dirty="0" smtClean="0"/>
              <a:t>                                  2-نمی </a:t>
            </a:r>
            <a:r>
              <a:rPr lang="fa-IR" sz="2000" dirty="0"/>
              <a:t>توان گفت این سخن راست است یا دروغ زیراحکمی صادر </a:t>
            </a:r>
            <a:r>
              <a:rPr lang="fa-IR" sz="2000" dirty="0" smtClean="0"/>
              <a:t>                   </a:t>
            </a:r>
            <a:br>
              <a:rPr lang="fa-IR" sz="2000" dirty="0" smtClean="0"/>
            </a:br>
            <a:r>
              <a:rPr lang="fa-IR" sz="2000" dirty="0" smtClean="0"/>
              <a:t>                                  نکرده </a:t>
            </a:r>
            <a:r>
              <a:rPr lang="fa-IR" sz="2000" dirty="0"/>
              <a:t>است تا آن حکم مطابق واقع باشد یا نباشد</a:t>
            </a:r>
            <a:r>
              <a:rPr lang="fa-IR" sz="2000" dirty="0" smtClean="0"/>
              <a:t>.</a:t>
            </a:r>
            <a:br>
              <a:rPr lang="fa-IR" sz="2000" dirty="0" smtClean="0"/>
            </a:br>
            <a:r>
              <a:rPr lang="en-US" sz="2000" dirty="0"/>
              <a:t/>
            </a:r>
            <a:br>
              <a:rPr lang="en-US" sz="2000" dirty="0"/>
            </a:br>
            <a:r>
              <a:rPr lang="fa-IR" sz="2000" dirty="0" smtClean="0"/>
              <a:t> </a:t>
            </a:r>
            <a:r>
              <a:rPr lang="fa-IR" sz="2400"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انواع مرکب </a:t>
            </a:r>
            <a:r>
              <a:rPr lang="fa-IR" sz="2400"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تامّ انشائی</a:t>
            </a:r>
            <a:r>
              <a:rPr lang="en-US" sz="2000" dirty="0"/>
              <a:t/>
            </a:r>
            <a:br>
              <a:rPr lang="en-US" sz="2000" dirty="0"/>
            </a:br>
            <a:r>
              <a:rPr lang="fa-IR" sz="2000" dirty="0" smtClean="0"/>
              <a:t>                        </a:t>
            </a:r>
            <a:r>
              <a:rPr lang="fa-IR" sz="2000" b="1" dirty="0" smtClean="0"/>
              <a:t>استفهام </a:t>
            </a:r>
            <a:r>
              <a:rPr lang="fa-IR" sz="2000" b="1" dirty="0"/>
              <a:t>: بود آیا که در میکده ها بگشایند ؟</a:t>
            </a:r>
            <a:r>
              <a:rPr lang="en-US" sz="2000" dirty="0"/>
              <a:t/>
            </a:r>
            <a:br>
              <a:rPr lang="en-US" sz="2000" dirty="0"/>
            </a:br>
            <a:r>
              <a:rPr lang="fa-IR" sz="2000" dirty="0" smtClean="0"/>
              <a:t>                             </a:t>
            </a:r>
            <a:r>
              <a:rPr lang="fa-IR" sz="2000" b="1" dirty="0" smtClean="0"/>
              <a:t>امر </a:t>
            </a:r>
            <a:r>
              <a:rPr lang="fa-IR" sz="2000" b="1" dirty="0"/>
              <a:t>: کم گوی و گزیده گوی چون دّر</a:t>
            </a:r>
            <a:r>
              <a:rPr lang="en-US" sz="2000" dirty="0"/>
              <a:t/>
            </a:r>
            <a:br>
              <a:rPr lang="en-US" sz="2000" dirty="0"/>
            </a:br>
            <a:r>
              <a:rPr lang="fa-IR" sz="2000" dirty="0" smtClean="0"/>
              <a:t>                            </a:t>
            </a:r>
            <a:r>
              <a:rPr lang="fa-IR" sz="2000" b="1" dirty="0" smtClean="0"/>
              <a:t>نهی </a:t>
            </a:r>
            <a:r>
              <a:rPr lang="fa-IR" sz="2000" b="1" dirty="0"/>
              <a:t>: مزن بی تأمل به گفتار دم</a:t>
            </a:r>
            <a:r>
              <a:rPr lang="en-US" sz="2000" dirty="0"/>
              <a:t/>
            </a:r>
            <a:br>
              <a:rPr lang="en-US" sz="2000" dirty="0"/>
            </a:br>
            <a:r>
              <a:rPr lang="fa-IR" sz="2000" dirty="0" smtClean="0"/>
              <a:t>                           </a:t>
            </a:r>
            <a:r>
              <a:rPr lang="fa-IR" sz="2000" b="1" dirty="0" smtClean="0"/>
              <a:t>تمنّی </a:t>
            </a:r>
            <a:r>
              <a:rPr lang="fa-IR" sz="2000" b="1" dirty="0"/>
              <a:t>:کاشکی قیمت انفاس </a:t>
            </a:r>
            <a:r>
              <a:rPr lang="fa-IR" sz="2000" b="1" dirty="0" smtClean="0"/>
              <a:t>بدانندی </a:t>
            </a:r>
            <a:r>
              <a:rPr lang="fa-IR" sz="2000" b="1" dirty="0"/>
              <a:t>خلق</a:t>
            </a:r>
            <a:r>
              <a:rPr lang="en-US" sz="2000" dirty="0"/>
              <a:t/>
            </a:r>
            <a:br>
              <a:rPr lang="en-US" sz="2000" dirty="0"/>
            </a:br>
            <a:r>
              <a:rPr lang="fa-IR" sz="2000" b="1" dirty="0"/>
              <a:t> </a:t>
            </a:r>
            <a:r>
              <a:rPr lang="en-US" sz="2000" dirty="0"/>
              <a:t/>
            </a:r>
            <a:br>
              <a:rPr lang="en-US" sz="2000" dirty="0"/>
            </a:br>
            <a:r>
              <a:rPr lang="fa-IR" sz="2000" dirty="0" smtClean="0"/>
              <a:t> </a:t>
            </a:r>
            <a:endParaRPr lang="fa-IR" sz="2000" dirty="0"/>
          </a:p>
        </p:txBody>
      </p:sp>
      <p:sp>
        <p:nvSpPr>
          <p:cNvPr id="3" name="Right Brace 2"/>
          <p:cNvSpPr/>
          <p:nvPr/>
        </p:nvSpPr>
        <p:spPr>
          <a:xfrm>
            <a:off x="6286512" y="214290"/>
            <a:ext cx="428628" cy="4429156"/>
          </a:xfrm>
          <a:prstGeom prst="rightBrace">
            <a:avLst/>
          </a:prstGeom>
        </p:spPr>
        <p:style>
          <a:lnRef idx="1">
            <a:schemeClr val="accent1"/>
          </a:lnRef>
          <a:fillRef idx="0">
            <a:schemeClr val="accent1"/>
          </a:fillRef>
          <a:effectRef idx="0">
            <a:schemeClr val="accent1"/>
          </a:effectRef>
          <a:fontRef idx="minor">
            <a:schemeClr val="tx1"/>
          </a:fontRef>
        </p:style>
        <p:txBody>
          <a:bodyPr rtlCol="1" anchor="ctr"/>
          <a:lstStyle/>
          <a:p>
            <a:pPr algn="ctr"/>
            <a:endParaRPr lang="fa-IR"/>
          </a:p>
        </p:txBody>
      </p:sp>
    </p:spTree>
  </p:cSld>
  <p:clrMapOvr>
    <a:masterClrMapping/>
  </p:clrMapOvr>
  <p:transition>
    <p:split orient="vert"/>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083320"/>
          </a:xfrm>
        </p:spPr>
        <p:txBody>
          <a:bodyPr>
            <a:noAutofit/>
          </a:bodyPr>
          <a:lstStyle/>
          <a:p>
            <a:pPr algn="r"/>
            <a:r>
              <a:rPr lang="fa-IR" sz="2400" b="1" dirty="0" smtClean="0"/>
              <a:t>                                  </a:t>
            </a:r>
            <a:r>
              <a:rPr lang="fa-IR" sz="24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1-مرکب </a:t>
            </a:r>
            <a:r>
              <a:rPr lang="fa-IR" sz="2400"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ناقص تقییدی </a:t>
            </a:r>
            <a:r>
              <a:rPr lang="fa-IR" sz="2400" b="1" dirty="0"/>
              <a:t>:</a:t>
            </a:r>
            <a:r>
              <a:rPr lang="fa-IR" sz="2400" dirty="0"/>
              <a:t> یک جزء ، قید جزء </a:t>
            </a:r>
            <a:r>
              <a:rPr lang="fa-IR" sz="2400" dirty="0" smtClean="0"/>
              <a:t>   </a:t>
            </a:r>
            <a:br>
              <a:rPr lang="fa-IR" sz="2400" dirty="0" smtClean="0"/>
            </a:br>
            <a:r>
              <a:rPr lang="fa-IR" sz="2400" dirty="0" smtClean="0"/>
              <a:t>                                      دیگر </a:t>
            </a:r>
            <a:r>
              <a:rPr lang="fa-IR" sz="2400" dirty="0"/>
              <a:t>باشد .یعنی یک جزء، جزء دیگر را خاص </a:t>
            </a:r>
            <a:r>
              <a:rPr lang="fa-IR" sz="2400" dirty="0" smtClean="0"/>
              <a:t/>
            </a:r>
            <a:br>
              <a:rPr lang="fa-IR" sz="2400" dirty="0" smtClean="0"/>
            </a:br>
            <a:r>
              <a:rPr lang="fa-IR" sz="2400" dirty="0" smtClean="0"/>
              <a:t>                                   گرداند.مثال </a:t>
            </a:r>
            <a:r>
              <a:rPr lang="fa-IR" sz="2400" dirty="0"/>
              <a:t>: خانه عام است .و چون مقیّد به حسن </a:t>
            </a:r>
            <a:r>
              <a:rPr lang="fa-IR" sz="2400" dirty="0" smtClean="0"/>
              <a:t/>
            </a:r>
            <a:br>
              <a:rPr lang="fa-IR" sz="2400" dirty="0" smtClean="0"/>
            </a:br>
            <a:r>
              <a:rPr lang="fa-IR" sz="2400" dirty="0" smtClean="0"/>
              <a:t> </a:t>
            </a:r>
            <a:r>
              <a:rPr lang="fa-IR" sz="2800"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اقسام مرکب ناقص</a:t>
            </a:r>
            <a:r>
              <a:rPr lang="fa-IR" sz="2400"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            </a:t>
            </a:r>
            <a:r>
              <a:rPr lang="fa-IR" sz="2400" dirty="0" smtClean="0"/>
              <a:t>شود </a:t>
            </a:r>
            <a:r>
              <a:rPr lang="fa-IR" sz="2400" dirty="0"/>
              <a:t>خاص می گردد</a:t>
            </a:r>
            <a:r>
              <a:rPr lang="fa-IR" sz="2400" b="1" dirty="0"/>
              <a:t>.</a:t>
            </a:r>
            <a:r>
              <a:rPr lang="en-US" sz="2400" dirty="0"/>
              <a:t/>
            </a:r>
            <a:br>
              <a:rPr lang="en-US" sz="2400" dirty="0"/>
            </a:br>
            <a:r>
              <a:rPr lang="fa-IR" sz="2400" b="1" dirty="0" smtClean="0"/>
              <a:t>                                  </a:t>
            </a:r>
            <a:r>
              <a:rPr lang="fa-IR" sz="24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2-مرکب </a:t>
            </a:r>
            <a:r>
              <a:rPr lang="fa-IR" sz="2400"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ناقص غیر تقیدی </a:t>
            </a:r>
            <a:r>
              <a:rPr lang="fa-IR" sz="2400" dirty="0"/>
              <a:t>: جزء دوم قید جزء اول </a:t>
            </a:r>
            <a:r>
              <a:rPr lang="fa-IR" sz="2400" dirty="0" smtClean="0"/>
              <a:t/>
            </a:r>
            <a:br>
              <a:rPr lang="fa-IR" sz="2400" dirty="0" smtClean="0"/>
            </a:br>
            <a:r>
              <a:rPr lang="fa-IR" sz="2400" dirty="0" smtClean="0"/>
              <a:t>                                    نباشد.مانند </a:t>
            </a:r>
            <a:r>
              <a:rPr lang="fa-IR" sz="2400" dirty="0"/>
              <a:t>: بیست و هفت</a:t>
            </a:r>
            <a:r>
              <a:rPr lang="en-US" sz="2400" dirty="0"/>
              <a:t/>
            </a:r>
            <a:br>
              <a:rPr lang="en-US" sz="2400" dirty="0"/>
            </a:br>
            <a:r>
              <a:rPr lang="fa-IR" sz="2400" dirty="0"/>
              <a:t> </a:t>
            </a:r>
            <a:r>
              <a:rPr lang="en-US" sz="2400" dirty="0"/>
              <a:t/>
            </a:r>
            <a:br>
              <a:rPr lang="en-US" sz="2400" dirty="0"/>
            </a:br>
            <a:r>
              <a:rPr lang="en-US" sz="2400" dirty="0"/>
              <a:t/>
            </a:r>
            <a:br>
              <a:rPr lang="en-US" sz="2400" dirty="0"/>
            </a:br>
            <a:r>
              <a:rPr lang="fa-IR" sz="2400" dirty="0" smtClean="0"/>
              <a:t>                              </a:t>
            </a:r>
            <a:r>
              <a:rPr lang="fa-IR" sz="24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1-مرکب </a:t>
            </a:r>
            <a:r>
              <a:rPr lang="fa-IR" sz="2400"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وصفی  </a:t>
            </a:r>
            <a:r>
              <a:rPr lang="fa-IR" sz="2400" dirty="0"/>
              <a:t>: یک جزء آن وصف جزء دیگر باشد.</a:t>
            </a:r>
            <a:r>
              <a:rPr lang="en-US" sz="2400" dirty="0"/>
              <a:t/>
            </a:r>
            <a:br>
              <a:rPr lang="en-US" sz="2400" dirty="0"/>
            </a:br>
            <a:r>
              <a:rPr lang="fa-IR" sz="2400" dirty="0" smtClean="0"/>
              <a:t> </a:t>
            </a:r>
            <a:r>
              <a:rPr lang="fa-IR" sz="2400"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مرکب ناقص تقییدی       </a:t>
            </a:r>
            <a:r>
              <a:rPr lang="fa-IR" sz="24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2-مرکب </a:t>
            </a:r>
            <a:r>
              <a:rPr lang="fa-IR" sz="2400"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اضافی  </a:t>
            </a:r>
            <a:r>
              <a:rPr lang="fa-IR" sz="2400" b="1" dirty="0"/>
              <a:t>:</a:t>
            </a:r>
            <a:r>
              <a:rPr lang="fa-IR" sz="2400" dirty="0"/>
              <a:t>یک جزء آن متمّم جزء دیگر باشد</a:t>
            </a:r>
            <a:r>
              <a:rPr lang="fa-IR" sz="2400" dirty="0" smtClean="0"/>
              <a:t>. </a:t>
            </a:r>
            <a:br>
              <a:rPr lang="fa-IR" sz="2400" dirty="0" smtClean="0"/>
            </a:br>
            <a:r>
              <a:rPr lang="fa-IR" sz="2400" dirty="0" smtClean="0"/>
              <a:t>                              خانۀ حسن</a:t>
            </a:r>
            <a:r>
              <a:rPr lang="en-US" sz="2400" dirty="0"/>
              <a:t/>
            </a:r>
            <a:br>
              <a:rPr lang="en-US" sz="2400" dirty="0"/>
            </a:br>
            <a:endParaRPr lang="fa-IR" sz="2400" dirty="0"/>
          </a:p>
        </p:txBody>
      </p:sp>
      <p:sp>
        <p:nvSpPr>
          <p:cNvPr id="3" name="Right Brace 2"/>
          <p:cNvSpPr/>
          <p:nvPr/>
        </p:nvSpPr>
        <p:spPr>
          <a:xfrm>
            <a:off x="5643570" y="928670"/>
            <a:ext cx="428628" cy="2500330"/>
          </a:xfrm>
          <a:prstGeom prst="rightBrace">
            <a:avLst/>
          </a:prstGeom>
        </p:spPr>
        <p:style>
          <a:lnRef idx="1">
            <a:schemeClr val="accent1"/>
          </a:lnRef>
          <a:fillRef idx="0">
            <a:schemeClr val="accent1"/>
          </a:fillRef>
          <a:effectRef idx="0">
            <a:schemeClr val="accent1"/>
          </a:effectRef>
          <a:fontRef idx="minor">
            <a:schemeClr val="tx1"/>
          </a:fontRef>
        </p:style>
        <p:txBody>
          <a:bodyPr rtlCol="1" anchor="ctr"/>
          <a:lstStyle/>
          <a:p>
            <a:pPr algn="ctr"/>
            <a:endParaRPr lang="fa-IR"/>
          </a:p>
        </p:txBody>
      </p:sp>
      <p:sp>
        <p:nvSpPr>
          <p:cNvPr id="4" name="Right Brace 3"/>
          <p:cNvSpPr/>
          <p:nvPr/>
        </p:nvSpPr>
        <p:spPr>
          <a:xfrm>
            <a:off x="5929322" y="3714752"/>
            <a:ext cx="500066" cy="1785950"/>
          </a:xfrm>
          <a:prstGeom prst="rightBrace">
            <a:avLst>
              <a:gd name="adj1" fmla="val 8333"/>
              <a:gd name="adj2" fmla="val 51995"/>
            </a:avLst>
          </a:prstGeom>
        </p:spPr>
        <p:style>
          <a:lnRef idx="1">
            <a:schemeClr val="accent1"/>
          </a:lnRef>
          <a:fillRef idx="0">
            <a:schemeClr val="accent1"/>
          </a:fillRef>
          <a:effectRef idx="0">
            <a:schemeClr val="accent1"/>
          </a:effectRef>
          <a:fontRef idx="minor">
            <a:schemeClr val="tx1"/>
          </a:fontRef>
        </p:style>
        <p:txBody>
          <a:bodyPr rtlCol="1" anchor="ctr"/>
          <a:lstStyle/>
          <a:p>
            <a:pPr algn="ctr"/>
            <a:endParaRPr lang="fa-IR"/>
          </a:p>
        </p:txBody>
      </p:sp>
    </p:spTree>
  </p:cSld>
  <p:clrMapOvr>
    <a:masterClrMapping/>
  </p:clrMapOvr>
  <p:transition>
    <p:split orient="vert"/>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011882"/>
          </a:xfrm>
        </p:spPr>
        <p:txBody>
          <a:bodyPr>
            <a:normAutofit/>
          </a:bodyPr>
          <a:lstStyle/>
          <a:p>
            <a:pPr algn="r"/>
            <a:r>
              <a:rPr lang="fa-IR" sz="4000"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(فرق صفت و موصوف با مضاف و مضاف الیه</a:t>
            </a:r>
            <a:r>
              <a:rPr lang="fa-IR" sz="4000"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a:t>
            </a:r>
            <a:r>
              <a:rPr lang="en-US" sz="4000" b="1" dirty="0" smtClean="0"/>
              <a:t/>
            </a:r>
            <a:br>
              <a:rPr lang="en-US" sz="4000" b="1" dirty="0" smtClean="0"/>
            </a:br>
            <a:r>
              <a:rPr lang="en-US" sz="4000" dirty="0"/>
              <a:t/>
            </a:r>
            <a:br>
              <a:rPr lang="en-US" sz="4000" dirty="0"/>
            </a:br>
            <a:r>
              <a:rPr lang="fa-IR" sz="4000" dirty="0"/>
              <a:t>صفت را می توان به موصوف اسنادداد </a:t>
            </a:r>
            <a:r>
              <a:rPr lang="fa-IR" sz="4000" dirty="0" smtClean="0"/>
              <a:t>:</a:t>
            </a:r>
            <a:br>
              <a:rPr lang="fa-IR" sz="4000" dirty="0" smtClean="0"/>
            </a:br>
            <a:r>
              <a:rPr lang="fa-IR" sz="4000" dirty="0" smtClean="0"/>
              <a:t> </a:t>
            </a:r>
            <a:r>
              <a:rPr lang="fa-IR" sz="4000" dirty="0"/>
              <a:t>خانه بزرگ : خانه بزرگ است </a:t>
            </a:r>
            <a:r>
              <a:rPr lang="fa-IR" sz="4000" dirty="0" smtClean="0"/>
              <a:t>         </a:t>
            </a:r>
            <a:r>
              <a:rPr lang="fa-IR" dirty="0" smtClean="0"/>
              <a:t>صحیح</a:t>
            </a:r>
            <a:r>
              <a:rPr lang="en-US" dirty="0" smtClean="0"/>
              <a:t/>
            </a:r>
            <a:br>
              <a:rPr lang="en-US" dirty="0" smtClean="0"/>
            </a:br>
            <a:r>
              <a:rPr lang="en-US" dirty="0"/>
              <a:t/>
            </a:r>
            <a:br>
              <a:rPr lang="en-US" dirty="0"/>
            </a:br>
            <a:r>
              <a:rPr lang="fa-IR" dirty="0"/>
              <a:t>مضاف الیه را نمی توان به مضاف اسناد داد : خانه حسن : خانه حسن است </a:t>
            </a:r>
            <a:r>
              <a:rPr lang="fa-IR" dirty="0" smtClean="0"/>
              <a:t>              غلط</a:t>
            </a:r>
            <a:r>
              <a:rPr lang="en-US" dirty="0"/>
              <a:t/>
            </a:r>
            <a:br>
              <a:rPr lang="en-US" dirty="0"/>
            </a:br>
            <a:endParaRPr lang="fa-IR" dirty="0"/>
          </a:p>
        </p:txBody>
      </p:sp>
      <p:cxnSp>
        <p:nvCxnSpPr>
          <p:cNvPr id="4" name="Straight Arrow Connector 3"/>
          <p:cNvCxnSpPr/>
          <p:nvPr/>
        </p:nvCxnSpPr>
        <p:spPr>
          <a:xfrm rot="10800000">
            <a:off x="1928794" y="3000372"/>
            <a:ext cx="1285884"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6" name="Straight Arrow Connector 5"/>
          <p:cNvCxnSpPr/>
          <p:nvPr/>
        </p:nvCxnSpPr>
        <p:spPr>
          <a:xfrm rot="10800000">
            <a:off x="1643042" y="4857760"/>
            <a:ext cx="1857388"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ransition>
    <p:split orient="vert"/>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154758"/>
          </a:xfrm>
        </p:spPr>
        <p:txBody>
          <a:bodyPr>
            <a:noAutofit/>
          </a:bodyPr>
          <a:lstStyle/>
          <a:p>
            <a:pPr algn="r"/>
            <a:r>
              <a:rPr lang="fa-IR" sz="2800"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تقسیم اسم به اعتبار معنی </a:t>
            </a:r>
            <a:r>
              <a:rPr lang="en-US" sz="2800" b="1" dirty="0" smtClean="0"/>
              <a:t/>
            </a:r>
            <a:br>
              <a:rPr lang="en-US" sz="2800" b="1" dirty="0" smtClean="0"/>
            </a:br>
            <a:r>
              <a:rPr lang="en-US" sz="2800" dirty="0"/>
              <a:t/>
            </a:r>
            <a:br>
              <a:rPr lang="en-US" sz="2800" dirty="0"/>
            </a:br>
            <a:r>
              <a:rPr lang="fa-IR" sz="2000"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1-اسم به اعتبار معنی </a:t>
            </a:r>
            <a:r>
              <a:rPr lang="fa-IR" sz="1600"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 </a:t>
            </a:r>
            <a:r>
              <a:rPr lang="fa-IR" sz="16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             </a:t>
            </a:r>
            <a:r>
              <a:rPr lang="fa-IR" sz="1600" b="1" dirty="0" smtClean="0"/>
              <a:t>متحّد </a:t>
            </a:r>
            <a:r>
              <a:rPr lang="fa-IR" sz="1600" b="1" dirty="0"/>
              <a:t>المعنی </a:t>
            </a:r>
            <a:r>
              <a:rPr lang="fa-IR" sz="1600" dirty="0"/>
              <a:t>( اسمی که تنها دارای یک معنی است ) مانند : انسان</a:t>
            </a:r>
            <a:r>
              <a:rPr lang="en-US" sz="1600" dirty="0"/>
              <a:t/>
            </a:r>
            <a:br>
              <a:rPr lang="en-US" sz="1600" dirty="0"/>
            </a:br>
            <a:r>
              <a:rPr lang="fa-IR" sz="1600" dirty="0" smtClean="0"/>
              <a:t>                                               </a:t>
            </a:r>
            <a:r>
              <a:rPr lang="fa-IR" sz="1600" b="1" dirty="0" smtClean="0"/>
              <a:t>متکثّرالمعنی </a:t>
            </a:r>
            <a:r>
              <a:rPr lang="fa-IR" sz="1600" dirty="0"/>
              <a:t>( اسمی که دارای چند معنی است ) مانند : </a:t>
            </a:r>
            <a:r>
              <a:rPr lang="fa-IR" sz="1600" dirty="0" smtClean="0"/>
              <a:t>شیر</a:t>
            </a:r>
            <a:br>
              <a:rPr lang="fa-IR" sz="1600" dirty="0" smtClean="0"/>
            </a:br>
            <a:r>
              <a:rPr lang="en-US" sz="1600" dirty="0"/>
              <a:t/>
            </a:r>
            <a:br>
              <a:rPr lang="en-US" sz="1600" dirty="0"/>
            </a:br>
            <a:r>
              <a:rPr lang="fa-IR" sz="1600" dirty="0" smtClean="0"/>
              <a:t>                                      اگر </a:t>
            </a:r>
            <a:r>
              <a:rPr lang="fa-IR" sz="1600" dirty="0"/>
              <a:t>بر فرد معینی صادق باشد و بر افراد کثیر صادق </a:t>
            </a:r>
            <a:r>
              <a:rPr lang="fa-IR" sz="1600" dirty="0" smtClean="0"/>
              <a:t>نباشد</a:t>
            </a:r>
            <a:r>
              <a:rPr lang="fa-IR" sz="1600" dirty="0"/>
              <a:t> </a:t>
            </a:r>
            <a:r>
              <a:rPr lang="fa-IR" sz="1600" dirty="0" smtClean="0"/>
              <a:t>منطق         </a:t>
            </a:r>
            <a:r>
              <a:rPr lang="fa-IR" sz="1600" dirty="0"/>
              <a:t>جزئی</a:t>
            </a:r>
            <a:r>
              <a:rPr lang="en-US" sz="1600" dirty="0"/>
              <a:t/>
            </a:r>
            <a:br>
              <a:rPr lang="en-US" sz="1600" dirty="0"/>
            </a:br>
            <a:r>
              <a:rPr lang="fa-IR" sz="1600" dirty="0" smtClean="0"/>
              <a:t>                                                                                                                          مانند </a:t>
            </a:r>
            <a:r>
              <a:rPr lang="fa-IR" sz="1600" dirty="0"/>
              <a:t>: اصفهان</a:t>
            </a:r>
            <a:r>
              <a:rPr lang="en-US" sz="1600" dirty="0"/>
              <a:t/>
            </a:r>
            <a:br>
              <a:rPr lang="en-US" sz="1600" dirty="0"/>
            </a:br>
            <a:r>
              <a:rPr lang="fa-IR" sz="1600" dirty="0" smtClean="0"/>
              <a:t>                                                                                                            نحو          </a:t>
            </a:r>
            <a:r>
              <a:rPr lang="fa-IR" sz="1600" dirty="0"/>
              <a:t>معرفه</a:t>
            </a:r>
            <a:r>
              <a:rPr lang="en-US" sz="1600" dirty="0"/>
              <a:t/>
            </a:r>
            <a:br>
              <a:rPr lang="en-US" sz="1600" dirty="0"/>
            </a:br>
            <a:r>
              <a:rPr lang="fa-IR" sz="1600" dirty="0" smtClean="0"/>
              <a:t> </a:t>
            </a:r>
            <a:r>
              <a:rPr lang="fa-IR" sz="18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2-اسم دارای یک معنی </a:t>
            </a:r>
            <a:r>
              <a:rPr lang="fa-IR" sz="16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     </a:t>
            </a:r>
            <a:r>
              <a:rPr lang="fa-IR" sz="1600" dirty="0" smtClean="0"/>
              <a:t>اگر </a:t>
            </a:r>
            <a:r>
              <a:rPr lang="fa-IR" sz="1600" dirty="0"/>
              <a:t>بر فرد معینی دلالت نکند بلکه صادق بر افراد کثیر باشد – </a:t>
            </a:r>
            <a:r>
              <a:rPr lang="fa-IR" sz="1600" dirty="0" smtClean="0"/>
              <a:t>اسم کلی </a:t>
            </a:r>
            <a:r>
              <a:rPr lang="fa-IR" sz="1600" dirty="0"/>
              <a:t>و مشترک معنوی     </a:t>
            </a:r>
            <a:r>
              <a:rPr lang="fa-IR" sz="1600" dirty="0" smtClean="0"/>
              <a:t> </a:t>
            </a:r>
            <a:br>
              <a:rPr lang="fa-IR" sz="1600" dirty="0" smtClean="0"/>
            </a:br>
            <a:r>
              <a:rPr lang="fa-IR" sz="1600" dirty="0" smtClean="0"/>
              <a:t>                                     مانند </a:t>
            </a:r>
            <a:r>
              <a:rPr lang="fa-IR" sz="1600" dirty="0"/>
              <a:t>: حیوان یا </a:t>
            </a:r>
            <a:r>
              <a:rPr lang="fa-IR" sz="1600" dirty="0" smtClean="0"/>
              <a:t>انسان</a:t>
            </a:r>
            <a:br>
              <a:rPr lang="fa-IR" sz="1600" dirty="0" smtClean="0"/>
            </a:br>
            <a:r>
              <a:rPr lang="en-US" sz="1600" dirty="0"/>
              <a:t/>
            </a:r>
            <a:br>
              <a:rPr lang="en-US" sz="1600" dirty="0"/>
            </a:br>
            <a:r>
              <a:rPr lang="fa-IR" sz="2400"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3-اقسام اسم </a:t>
            </a:r>
            <a:r>
              <a:rPr lang="fa-IR" sz="24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کلّی</a:t>
            </a:r>
            <a:r>
              <a:rPr lang="fa-IR" sz="2400"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 </a:t>
            </a:r>
            <a:r>
              <a:rPr lang="fa-IR" sz="24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 </a:t>
            </a:r>
            <a:r>
              <a:rPr lang="fa-IR" sz="2400" dirty="0" smtClean="0"/>
              <a:t>:  1-  </a:t>
            </a:r>
            <a:r>
              <a:rPr lang="fa-IR" sz="1800" dirty="0" smtClean="0"/>
              <a:t>متواطی    2- مشکِّک</a:t>
            </a:r>
            <a:br>
              <a:rPr lang="fa-IR" sz="1800" dirty="0" smtClean="0"/>
            </a:br>
            <a:r>
              <a:rPr lang="fa-IR" sz="1800" dirty="0" smtClean="0"/>
              <a:t/>
            </a:r>
            <a:br>
              <a:rPr lang="fa-IR" sz="1800" dirty="0" smtClean="0"/>
            </a:br>
            <a:r>
              <a:rPr lang="fa-IR" sz="1800" dirty="0" smtClean="0"/>
              <a:t>                                   </a:t>
            </a:r>
            <a:r>
              <a:rPr lang="fa-IR" sz="2400" dirty="0" smtClean="0"/>
              <a:t>مشترک</a:t>
            </a:r>
            <a:r>
              <a:rPr lang="fa-IR" sz="1800" dirty="0" smtClean="0"/>
              <a:t> : اسمی که دارای چند معنی باشد ،اگر در اصل بازای معانی مختلف                 </a:t>
            </a:r>
            <a:br>
              <a:rPr lang="fa-IR" sz="1800" dirty="0" smtClean="0"/>
            </a:br>
            <a:r>
              <a:rPr lang="fa-IR" sz="1800" dirty="0" smtClean="0"/>
              <a:t>                                    وضع شده باشد . مشترک لفظی است «شیر » </a:t>
            </a:r>
            <a:br>
              <a:rPr lang="fa-IR" sz="1800" dirty="0" smtClean="0"/>
            </a:br>
            <a:r>
              <a:rPr lang="fa-IR" sz="1800" dirty="0" smtClean="0"/>
              <a:t/>
            </a:r>
            <a:br>
              <a:rPr lang="fa-IR" sz="1800" dirty="0" smtClean="0"/>
            </a:br>
            <a:r>
              <a:rPr lang="fa-IR" sz="1800" dirty="0" smtClean="0"/>
              <a:t>                                   </a:t>
            </a:r>
            <a:r>
              <a:rPr lang="fa-IR" sz="2400" dirty="0" smtClean="0"/>
              <a:t>حقیقت و مجاز</a:t>
            </a:r>
            <a:r>
              <a:rPr lang="en-US" sz="1600" dirty="0"/>
              <a:t/>
            </a:r>
            <a:br>
              <a:rPr lang="en-US" sz="1600" dirty="0"/>
            </a:br>
            <a:r>
              <a:rPr lang="fa-IR" sz="1600"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4</a:t>
            </a:r>
            <a:r>
              <a:rPr lang="fa-IR" sz="1800"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 اسم دارای معانی </a:t>
            </a:r>
            <a:r>
              <a:rPr lang="fa-IR" sz="18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متعدد</a:t>
            </a:r>
            <a:r>
              <a:rPr lang="fa-IR" sz="1600"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 </a:t>
            </a:r>
            <a:r>
              <a:rPr lang="fa-IR" sz="16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    </a:t>
            </a:r>
            <a:r>
              <a:rPr lang="fa-IR" sz="2400" dirty="0" smtClean="0"/>
              <a:t>منقول</a:t>
            </a:r>
            <a:r>
              <a:rPr lang="fa-IR" sz="2000" dirty="0" smtClean="0"/>
              <a:t> </a:t>
            </a:r>
            <a:r>
              <a:rPr lang="fa-IR" sz="1600" dirty="0"/>
              <a:t>: اگر اسم را در اصل بازای معنائی وضع کرده و سپس آن را از آن معنی به </a:t>
            </a:r>
            <a:r>
              <a:rPr lang="fa-IR" sz="1600" dirty="0" smtClean="0"/>
              <a:t>  </a:t>
            </a:r>
            <a:br>
              <a:rPr lang="fa-IR" sz="1600" dirty="0" smtClean="0"/>
            </a:br>
            <a:r>
              <a:rPr lang="fa-IR" sz="1600" dirty="0" smtClean="0"/>
              <a:t>                                        معنی </a:t>
            </a:r>
            <a:r>
              <a:rPr lang="fa-IR" sz="1600" dirty="0"/>
              <a:t>دیگر نقل کرده باشند به گونه ای که معنی نخستین آن تقریباً متروک مانده باشد </a:t>
            </a:r>
            <a:r>
              <a:rPr lang="fa-IR" sz="1600" dirty="0" smtClean="0"/>
              <a:t/>
            </a:r>
            <a:br>
              <a:rPr lang="fa-IR" sz="1600" dirty="0" smtClean="0"/>
            </a:br>
            <a:r>
              <a:rPr lang="fa-IR" sz="1600" dirty="0" smtClean="0"/>
              <a:t>                                        آن </a:t>
            </a:r>
            <a:r>
              <a:rPr lang="fa-IR" sz="1600" dirty="0"/>
              <a:t>را منقول می نامند.</a:t>
            </a:r>
            <a:r>
              <a:rPr lang="en-US" sz="1600" dirty="0"/>
              <a:t/>
            </a:r>
            <a:br>
              <a:rPr lang="en-US" sz="1600" dirty="0"/>
            </a:br>
            <a:r>
              <a:rPr lang="fa-IR" sz="1600" dirty="0" smtClean="0"/>
              <a:t>                                        مانند </a:t>
            </a:r>
            <a:r>
              <a:rPr lang="fa-IR" sz="1600" dirty="0"/>
              <a:t>«صلوة»که واضع اصلی آن را برای مطلق دعا و تسبیح و رحمت وضع </a:t>
            </a:r>
            <a:r>
              <a:rPr lang="fa-IR" sz="1600" dirty="0" smtClean="0"/>
              <a:t>کرده       </a:t>
            </a:r>
            <a:br>
              <a:rPr lang="fa-IR" sz="1600" dirty="0" smtClean="0"/>
            </a:br>
            <a:r>
              <a:rPr lang="fa-IR" sz="1600" dirty="0" smtClean="0"/>
              <a:t>                                        است و </a:t>
            </a:r>
            <a:r>
              <a:rPr lang="fa-IR" sz="1600" dirty="0"/>
              <a:t>علمای معین به کار می برند.</a:t>
            </a:r>
            <a:r>
              <a:rPr lang="en-US" sz="1600" dirty="0"/>
              <a:t/>
            </a:r>
            <a:br>
              <a:rPr lang="en-US" sz="1600" dirty="0"/>
            </a:br>
            <a:endParaRPr lang="fa-IR" sz="1600" dirty="0"/>
          </a:p>
        </p:txBody>
      </p:sp>
      <p:cxnSp>
        <p:nvCxnSpPr>
          <p:cNvPr id="4" name="Straight Arrow Connector 3"/>
          <p:cNvCxnSpPr/>
          <p:nvPr/>
        </p:nvCxnSpPr>
        <p:spPr>
          <a:xfrm rot="10800000">
            <a:off x="1643042" y="1785926"/>
            <a:ext cx="428628"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6" name="Straight Arrow Connector 5"/>
          <p:cNvCxnSpPr/>
          <p:nvPr/>
        </p:nvCxnSpPr>
        <p:spPr>
          <a:xfrm rot="10800000">
            <a:off x="1643042" y="2285992"/>
            <a:ext cx="500066"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7" name="Right Brace 6"/>
          <p:cNvSpPr/>
          <p:nvPr/>
        </p:nvSpPr>
        <p:spPr>
          <a:xfrm>
            <a:off x="6429388" y="1500174"/>
            <a:ext cx="357190" cy="1500198"/>
          </a:xfrm>
          <a:prstGeom prst="rightBrace">
            <a:avLst/>
          </a:prstGeom>
        </p:spPr>
        <p:style>
          <a:lnRef idx="1">
            <a:schemeClr val="accent1"/>
          </a:lnRef>
          <a:fillRef idx="0">
            <a:schemeClr val="accent1"/>
          </a:fillRef>
          <a:effectRef idx="0">
            <a:schemeClr val="accent1"/>
          </a:effectRef>
          <a:fontRef idx="minor">
            <a:schemeClr val="tx1"/>
          </a:fontRef>
        </p:style>
        <p:txBody>
          <a:bodyPr rtlCol="1" anchor="ctr"/>
          <a:lstStyle/>
          <a:p>
            <a:pPr algn="ctr"/>
            <a:endParaRPr lang="fa-IR"/>
          </a:p>
        </p:txBody>
      </p:sp>
      <p:cxnSp>
        <p:nvCxnSpPr>
          <p:cNvPr id="9" name="Straight Arrow Connector 8"/>
          <p:cNvCxnSpPr/>
          <p:nvPr/>
        </p:nvCxnSpPr>
        <p:spPr>
          <a:xfrm rot="10800000">
            <a:off x="6000760" y="1071546"/>
            <a:ext cx="642942"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1" name="Straight Arrow Connector 10"/>
          <p:cNvCxnSpPr/>
          <p:nvPr/>
        </p:nvCxnSpPr>
        <p:spPr>
          <a:xfrm rot="10800000" flipV="1">
            <a:off x="5929322" y="1071546"/>
            <a:ext cx="642942" cy="21431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3" name="Right Brace 12"/>
          <p:cNvSpPr/>
          <p:nvPr/>
        </p:nvSpPr>
        <p:spPr>
          <a:xfrm>
            <a:off x="6286512" y="3857628"/>
            <a:ext cx="357190" cy="2786082"/>
          </a:xfrm>
          <a:prstGeom prst="rightBrace">
            <a:avLst/>
          </a:prstGeom>
        </p:spPr>
        <p:style>
          <a:lnRef idx="1">
            <a:schemeClr val="accent1"/>
          </a:lnRef>
          <a:fillRef idx="0">
            <a:schemeClr val="accent1"/>
          </a:fillRef>
          <a:effectRef idx="0">
            <a:schemeClr val="accent1"/>
          </a:effectRef>
          <a:fontRef idx="minor">
            <a:schemeClr val="tx1"/>
          </a:fontRef>
        </p:style>
        <p:txBody>
          <a:bodyPr rtlCol="1" anchor="ctr"/>
          <a:lstStyle/>
          <a:p>
            <a:pPr algn="ctr"/>
            <a:endParaRPr lang="fa-IR"/>
          </a:p>
        </p:txBody>
      </p:sp>
    </p:spTree>
  </p:cSld>
  <p:clrMapOvr>
    <a:masterClrMapping/>
  </p:clrMapOvr>
  <p:transition>
    <p:split orient="vert"/>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rot="18865939">
            <a:off x="-61947" y="492695"/>
            <a:ext cx="2153770" cy="1143000"/>
          </a:xfrm>
        </p:spPr>
        <p:txBody>
          <a:bodyPr>
            <a:noAutofit/>
          </a:bodyPr>
          <a:lstStyle/>
          <a:p>
            <a:r>
              <a:rPr lang="fa-IR" sz="8000" dirty="0" smtClean="0"/>
              <a:t>پایان</a:t>
            </a:r>
            <a:endParaRPr lang="fa-IR" sz="8000" dirty="0"/>
          </a:p>
        </p:txBody>
      </p:sp>
      <p:pic>
        <p:nvPicPr>
          <p:cNvPr id="4" name="Content Placeholder 3" descr="images.jpeg"/>
          <p:cNvPicPr>
            <a:picLocks noGrp="1" noChangeAspect="1"/>
          </p:cNvPicPr>
          <p:nvPr>
            <p:ph idx="1"/>
          </p:nvPr>
        </p:nvPicPr>
        <p:blipFill>
          <a:blip r:embed="rId2" cstate="print"/>
          <a:stretch>
            <a:fillRect/>
          </a:stretch>
        </p:blipFill>
        <p:spPr>
          <a:xfrm>
            <a:off x="2428860" y="1928802"/>
            <a:ext cx="5929353" cy="4000528"/>
          </a:xfrm>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940444"/>
          </a:xfrm>
        </p:spPr>
        <p:txBody>
          <a:bodyPr>
            <a:normAutofit/>
          </a:bodyPr>
          <a:lstStyle/>
          <a:p>
            <a:pPr algn="r"/>
            <a:r>
              <a:rPr lang="fa-IR" dirty="0" smtClean="0"/>
              <a:t>کتاب دوره مختصر منطق صوری</a:t>
            </a:r>
            <a:br>
              <a:rPr lang="fa-IR" dirty="0" smtClean="0"/>
            </a:br>
            <a:r>
              <a:rPr lang="fa-IR" dirty="0" smtClean="0"/>
              <a:t/>
            </a:r>
            <a:br>
              <a:rPr lang="fa-IR" dirty="0" smtClean="0"/>
            </a:br>
            <a:r>
              <a:rPr lang="fa-IR" dirty="0" smtClean="0"/>
              <a:t>      استاد محترم : جناب آقای یزدان بخش</a:t>
            </a:r>
            <a:br>
              <a:rPr lang="fa-IR" dirty="0" smtClean="0"/>
            </a:br>
            <a:r>
              <a:rPr lang="fa-IR" dirty="0" smtClean="0"/>
              <a:t/>
            </a:r>
            <a:br>
              <a:rPr lang="fa-IR" dirty="0" smtClean="0"/>
            </a:br>
            <a:r>
              <a:rPr lang="fa-IR" dirty="0" smtClean="0"/>
              <a:t>گردآورنده : سیده زهرا رباط جزی مقدم</a:t>
            </a:r>
            <a:endParaRPr lang="fa-IR" dirty="0"/>
          </a:p>
        </p:txBody>
      </p:sp>
    </p:spTree>
  </p:cSld>
  <p:clrMapOvr>
    <a:masterClrMapping/>
  </p:clrMapOvr>
  <p:transition spd="slow">
    <p:strips dir="ld"/>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869006"/>
          </a:xfrm>
        </p:spPr>
        <p:txBody>
          <a:bodyPr>
            <a:normAutofit fontScale="90000"/>
          </a:bodyPr>
          <a:lstStyle/>
          <a:p>
            <a:pPr algn="ctr"/>
            <a:r>
              <a:rPr lang="fa-IR" b="1" dirty="0"/>
              <a:t>اقسام دلالت لفظ بر معنی </a:t>
            </a:r>
            <a:r>
              <a:rPr lang="en-US" b="1" dirty="0" smtClean="0"/>
              <a:t/>
            </a:r>
            <a:br>
              <a:rPr lang="en-US" b="1" dirty="0" smtClean="0"/>
            </a:br>
            <a:r>
              <a:rPr lang="en-US" dirty="0"/>
              <a:t/>
            </a:r>
            <a:br>
              <a:rPr lang="en-US" dirty="0"/>
            </a:br>
            <a:r>
              <a:rPr lang="fa-IR" dirty="0" smtClean="0"/>
              <a:t>لفظ  :   دالّ      -     </a:t>
            </a:r>
            <a:r>
              <a:rPr lang="fa-IR" dirty="0"/>
              <a:t>معنی  </a:t>
            </a:r>
            <a:r>
              <a:rPr lang="fa-IR" dirty="0" smtClean="0"/>
              <a:t>: مدلول</a:t>
            </a:r>
            <a:br>
              <a:rPr lang="fa-IR" dirty="0" smtClean="0"/>
            </a:br>
            <a:r>
              <a:rPr lang="en-US" dirty="0"/>
              <a:t/>
            </a:r>
            <a:br>
              <a:rPr lang="en-US" dirty="0"/>
            </a:br>
            <a:r>
              <a:rPr lang="fa-IR" sz="3600" dirty="0"/>
              <a:t>هر لفظ موضوعی </a:t>
            </a:r>
            <a:r>
              <a:rPr lang="fa-IR" sz="3600" dirty="0" smtClean="0"/>
              <a:t>دالّ( </a:t>
            </a:r>
            <a:r>
              <a:rPr lang="fa-IR" sz="3600" dirty="0"/>
              <a:t>دلالت کننده ) بر معنی است </a:t>
            </a:r>
            <a:r>
              <a:rPr lang="fa-IR" sz="3600" dirty="0" smtClean="0"/>
              <a:t>.</a:t>
            </a:r>
            <a:r>
              <a:rPr lang="en-US" sz="3600" dirty="0" smtClean="0"/>
              <a:t/>
            </a:r>
            <a:br>
              <a:rPr lang="en-US" sz="3600" dirty="0" smtClean="0"/>
            </a:br>
            <a:r>
              <a:rPr lang="en-US" dirty="0"/>
              <a:t/>
            </a:r>
            <a:br>
              <a:rPr lang="en-US" dirty="0"/>
            </a:br>
            <a:r>
              <a:rPr lang="fa-IR" dirty="0"/>
              <a:t>لفظ </a:t>
            </a:r>
            <a:r>
              <a:rPr lang="fa-IR" dirty="0" smtClean="0"/>
              <a:t>دالّ </a:t>
            </a:r>
            <a:r>
              <a:rPr lang="fa-IR" dirty="0"/>
              <a:t>است . </a:t>
            </a:r>
            <a:r>
              <a:rPr lang="fa-IR" dirty="0" smtClean="0"/>
              <a:t/>
            </a:r>
            <a:br>
              <a:rPr lang="fa-IR" dirty="0" smtClean="0"/>
            </a:br>
            <a:r>
              <a:rPr lang="fa-IR" dirty="0" smtClean="0"/>
              <a:t>معنی </a:t>
            </a:r>
            <a:r>
              <a:rPr lang="fa-IR" dirty="0"/>
              <a:t>مدلول است.</a:t>
            </a:r>
            <a:r>
              <a:rPr lang="en-US" dirty="0"/>
              <a:t/>
            </a:r>
            <a:br>
              <a:rPr lang="en-US" dirty="0"/>
            </a:br>
            <a:endParaRPr lang="fa-IR" dirty="0"/>
          </a:p>
        </p:txBody>
      </p:sp>
    </p:spTree>
  </p:cSld>
  <p:clrMapOvr>
    <a:masterClrMapping/>
  </p:clrMapOvr>
  <p:transition>
    <p:split orient="vert"/>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297634"/>
          </a:xfrm>
        </p:spPr>
        <p:txBody>
          <a:bodyPr>
            <a:noAutofit/>
          </a:bodyPr>
          <a:lstStyle/>
          <a:p>
            <a:pPr algn="r"/>
            <a:r>
              <a:rPr lang="fa-IR" sz="2000"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ا</a:t>
            </a:r>
            <a:r>
              <a:rPr lang="fa-IR" sz="3200"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قسام دلالت </a:t>
            </a:r>
            <a:r>
              <a:rPr lang="fa-IR" sz="3200"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لفظ برمعنی</a:t>
            </a:r>
            <a:r>
              <a:rPr lang="en-US" sz="3200" dirty="0" smtClean="0"/>
              <a:t/>
            </a:r>
            <a:br>
              <a:rPr lang="en-US" sz="3200" dirty="0" smtClean="0"/>
            </a:br>
            <a:r>
              <a:rPr lang="fa-IR" sz="3200" dirty="0" smtClean="0"/>
              <a:t>                             </a:t>
            </a:r>
            <a:r>
              <a:rPr lang="fa-IR" sz="2000" dirty="0" smtClean="0"/>
              <a:t>دلالت لفظ بر تمام موضوع له </a:t>
            </a:r>
            <a:r>
              <a:rPr lang="en-US" sz="3200" dirty="0" smtClean="0"/>
              <a:t/>
            </a:r>
            <a:br>
              <a:rPr lang="en-US" sz="3200" dirty="0" smtClean="0"/>
            </a:br>
            <a:r>
              <a:rPr lang="fa-IR" sz="3200" dirty="0" smtClean="0"/>
              <a:t> </a:t>
            </a:r>
            <a:r>
              <a:rPr lang="fa-IR" sz="2400"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rPr>
              <a:t>1-دلالت مطابقه                   </a:t>
            </a:r>
            <a:r>
              <a:rPr lang="fa-IR" sz="1600"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rPr>
              <a:t> </a:t>
            </a:r>
            <a:r>
              <a:rPr lang="fa-IR" sz="2000" dirty="0" smtClean="0"/>
              <a:t>لفظ و معنی کاملاٌ مطابق وموافق هستند </a:t>
            </a:r>
            <a:r>
              <a:rPr lang="en-US" sz="2000" dirty="0" smtClean="0"/>
              <a:t/>
            </a:r>
            <a:br>
              <a:rPr lang="en-US" sz="2000" dirty="0" smtClean="0"/>
            </a:br>
            <a:r>
              <a:rPr lang="en-US" sz="2000" dirty="0"/>
              <a:t/>
            </a:r>
            <a:br>
              <a:rPr lang="en-US" sz="2000" dirty="0"/>
            </a:br>
            <a:r>
              <a:rPr lang="fa-IR" sz="2000" dirty="0"/>
              <a:t> </a:t>
            </a:r>
            <a:r>
              <a:rPr lang="fa-IR" sz="2000" dirty="0" smtClean="0"/>
              <a:t>                                      </a:t>
            </a:r>
            <a:r>
              <a:rPr lang="fa-IR" sz="1800" dirty="0" smtClean="0"/>
              <a:t>خانه </a:t>
            </a:r>
            <a:r>
              <a:rPr lang="fa-IR" sz="1800" dirty="0"/>
              <a:t>بگویید و مراد تمام حیاط ، اتاقها و در و پنجره و غیره باشد</a:t>
            </a:r>
            <a:r>
              <a:rPr lang="fa-IR" sz="1800" dirty="0" smtClean="0"/>
              <a:t>.</a:t>
            </a:r>
            <a:r>
              <a:rPr lang="en-US" sz="2000" dirty="0"/>
              <a:t/>
            </a:r>
            <a:br>
              <a:rPr lang="en-US" sz="2000" dirty="0"/>
            </a:br>
            <a:r>
              <a:rPr lang="en-US" sz="2000" dirty="0"/>
              <a:t/>
            </a:r>
            <a:br>
              <a:rPr lang="en-US" sz="2000" dirty="0"/>
            </a:br>
            <a:r>
              <a:rPr lang="fa-IR" sz="1400" dirty="0" smtClean="0"/>
              <a:t> </a:t>
            </a:r>
            <a:r>
              <a:rPr lang="fa-IR" sz="2400"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rPr>
              <a:t>2- دلالت تضمن           </a:t>
            </a:r>
            <a:r>
              <a:rPr lang="fa-IR" sz="1800" dirty="0" smtClean="0"/>
              <a:t>دلالت لفظ بر جزء معنی موضوع له یعنی بر چیزی که ضمن موضوع </a:t>
            </a:r>
            <a:br>
              <a:rPr lang="fa-IR" sz="1800" dirty="0" smtClean="0"/>
            </a:br>
            <a:r>
              <a:rPr lang="fa-IR" sz="1800" dirty="0" smtClean="0"/>
              <a:t>                                            له موجود است.</a:t>
            </a:r>
            <a:r>
              <a:rPr lang="en-US" sz="1800" dirty="0" smtClean="0"/>
              <a:t/>
            </a:r>
            <a:br>
              <a:rPr lang="en-US" sz="1800" dirty="0" smtClean="0"/>
            </a:br>
            <a:r>
              <a:rPr lang="fa-IR" sz="1800" dirty="0" smtClean="0"/>
              <a:t>                                             دیوار خانه خراب شده است .می گویدخانه ام خراب شد</a:t>
            </a:r>
            <a:r>
              <a:rPr lang="fa-IR" sz="1400" dirty="0" smtClean="0"/>
              <a:t>.</a:t>
            </a:r>
            <a:br>
              <a:rPr lang="fa-IR" sz="1400" dirty="0" smtClean="0"/>
            </a:br>
            <a:r>
              <a:rPr lang="en-US" sz="1400" dirty="0" smtClean="0"/>
              <a:t/>
            </a:r>
            <a:br>
              <a:rPr lang="en-US" sz="1400" dirty="0" smtClean="0"/>
            </a:br>
            <a:r>
              <a:rPr lang="en-US" sz="1400" dirty="0" smtClean="0"/>
              <a:t/>
            </a:r>
            <a:br>
              <a:rPr lang="en-US" sz="1400" dirty="0" smtClean="0"/>
            </a:br>
            <a:r>
              <a:rPr lang="fa-IR" sz="1400" dirty="0" smtClean="0"/>
              <a:t>                                                   </a:t>
            </a:r>
            <a:r>
              <a:rPr lang="fa-IR" sz="1800" dirty="0" smtClean="0"/>
              <a:t>دلالت لفظ بر امری که خارج از معنی موضوع له </a:t>
            </a:r>
            <a:r>
              <a:rPr lang="fa-IR" sz="1800" dirty="0"/>
              <a:t>است ولی در ذهن با آن </a:t>
            </a:r>
            <a:r>
              <a:rPr lang="fa-IR" sz="1800" dirty="0" smtClean="0"/>
              <a:t>                           </a:t>
            </a:r>
            <a:br>
              <a:rPr lang="fa-IR" sz="1800" dirty="0" smtClean="0"/>
            </a:br>
            <a:r>
              <a:rPr lang="fa-IR" sz="1800" dirty="0" smtClean="0"/>
              <a:t>                                          ملازم </a:t>
            </a:r>
            <a:r>
              <a:rPr lang="fa-IR" sz="1800" dirty="0"/>
              <a:t>وهمراه است.</a:t>
            </a:r>
            <a:r>
              <a:rPr lang="en-US" sz="1800" dirty="0"/>
              <a:t/>
            </a:r>
            <a:br>
              <a:rPr lang="en-US" sz="1800" dirty="0"/>
            </a:br>
            <a:r>
              <a:rPr lang="fa-IR" sz="1800" dirty="0" smtClean="0"/>
              <a:t> </a:t>
            </a:r>
            <a:r>
              <a:rPr lang="fa-IR" sz="2400"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rPr>
              <a:t>3-دلالت التزام              </a:t>
            </a:r>
            <a:r>
              <a:rPr lang="fa-IR" sz="1800" dirty="0" smtClean="0"/>
              <a:t>هرگاه </a:t>
            </a:r>
            <a:r>
              <a:rPr lang="fa-IR" sz="1800" dirty="0"/>
              <a:t>موضوع له در ذهن حاصل شود آن امر خارج از موضوع له </a:t>
            </a:r>
            <a:r>
              <a:rPr lang="fa-IR" sz="1800" dirty="0" smtClean="0"/>
              <a:t>          </a:t>
            </a:r>
            <a:br>
              <a:rPr lang="fa-IR" sz="1800" dirty="0" smtClean="0"/>
            </a:br>
            <a:r>
              <a:rPr lang="fa-IR" sz="1800" dirty="0" smtClean="0"/>
              <a:t>                                                هم </a:t>
            </a:r>
            <a:r>
              <a:rPr lang="fa-IR" sz="1800" dirty="0"/>
              <a:t>با آن حاصل شود.</a:t>
            </a:r>
            <a:r>
              <a:rPr lang="en-US" sz="1800" dirty="0"/>
              <a:t/>
            </a:r>
            <a:br>
              <a:rPr lang="en-US" sz="1800" dirty="0"/>
            </a:br>
            <a:r>
              <a:rPr lang="fa-IR" sz="1800" dirty="0" smtClean="0"/>
              <a:t>                                         در </a:t>
            </a:r>
            <a:r>
              <a:rPr lang="fa-IR" sz="1800" dirty="0"/>
              <a:t>ذهن با آن ملازم و همراه است .مانند دلالت سقف بر دیوار یا دلالت </a:t>
            </a:r>
            <a:r>
              <a:rPr lang="fa-IR" sz="1800" dirty="0" smtClean="0"/>
              <a:t>    </a:t>
            </a:r>
            <a:br>
              <a:rPr lang="fa-IR" sz="1800" dirty="0" smtClean="0"/>
            </a:br>
            <a:r>
              <a:rPr lang="fa-IR" sz="1800" dirty="0" smtClean="0"/>
              <a:t>                                          مخلوق </a:t>
            </a:r>
            <a:r>
              <a:rPr lang="fa-IR" sz="1800" dirty="0"/>
              <a:t>بر خالق</a:t>
            </a:r>
            <a:r>
              <a:rPr lang="en-US" sz="1400" dirty="0"/>
              <a:t/>
            </a:r>
            <a:br>
              <a:rPr lang="en-US" sz="1400" dirty="0"/>
            </a:br>
            <a:r>
              <a:rPr lang="fa-IR" sz="1400" dirty="0"/>
              <a:t> </a:t>
            </a:r>
            <a:r>
              <a:rPr lang="en-US" sz="2000" dirty="0"/>
              <a:t/>
            </a:r>
            <a:br>
              <a:rPr lang="en-US" sz="2000" dirty="0"/>
            </a:br>
            <a:endParaRPr lang="fa-IR" sz="2000" dirty="0"/>
          </a:p>
        </p:txBody>
      </p:sp>
      <p:cxnSp>
        <p:nvCxnSpPr>
          <p:cNvPr id="9" name="Straight Arrow Connector 8"/>
          <p:cNvCxnSpPr/>
          <p:nvPr/>
        </p:nvCxnSpPr>
        <p:spPr>
          <a:xfrm rot="10800000">
            <a:off x="5500694" y="1357298"/>
            <a:ext cx="1285884" cy="50006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1" name="Straight Arrow Connector 10"/>
          <p:cNvCxnSpPr/>
          <p:nvPr/>
        </p:nvCxnSpPr>
        <p:spPr>
          <a:xfrm rot="10800000">
            <a:off x="5429256" y="1857364"/>
            <a:ext cx="1357322"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0" name="Straight Arrow Connector 19"/>
          <p:cNvCxnSpPr/>
          <p:nvPr/>
        </p:nvCxnSpPr>
        <p:spPr>
          <a:xfrm rot="10800000" flipV="1">
            <a:off x="5929322" y="1857364"/>
            <a:ext cx="785818" cy="50006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4" name="Straight Arrow Connector 23"/>
          <p:cNvCxnSpPr/>
          <p:nvPr/>
        </p:nvCxnSpPr>
        <p:spPr>
          <a:xfrm rot="10800000">
            <a:off x="6072198" y="3071810"/>
            <a:ext cx="785818"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6" name="Straight Arrow Connector 25"/>
          <p:cNvCxnSpPr/>
          <p:nvPr/>
        </p:nvCxnSpPr>
        <p:spPr>
          <a:xfrm rot="10800000" flipV="1">
            <a:off x="5857884" y="3071810"/>
            <a:ext cx="928694" cy="42862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0" name="Straight Arrow Connector 29"/>
          <p:cNvCxnSpPr/>
          <p:nvPr/>
        </p:nvCxnSpPr>
        <p:spPr>
          <a:xfrm rot="10800000">
            <a:off x="6215074" y="4357694"/>
            <a:ext cx="714380" cy="50006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2" name="Straight Arrow Connector 31"/>
          <p:cNvCxnSpPr/>
          <p:nvPr/>
        </p:nvCxnSpPr>
        <p:spPr>
          <a:xfrm rot="10800000">
            <a:off x="6000760" y="4857760"/>
            <a:ext cx="928694"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51" name="Straight Arrow Connector 50"/>
          <p:cNvCxnSpPr/>
          <p:nvPr/>
        </p:nvCxnSpPr>
        <p:spPr>
          <a:xfrm rot="10800000" flipV="1">
            <a:off x="6072198" y="4857760"/>
            <a:ext cx="857256" cy="50006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ransition>
    <p:split orient="vert"/>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0034" y="214290"/>
            <a:ext cx="8358246" cy="6500858"/>
          </a:xfrm>
        </p:spPr>
        <p:txBody>
          <a:bodyPr>
            <a:noAutofit/>
          </a:bodyPr>
          <a:lstStyle/>
          <a:p>
            <a:pPr algn="r"/>
            <a:r>
              <a:rPr lang="en-US" sz="2000" dirty="0"/>
              <a:t/>
            </a:r>
            <a:br>
              <a:rPr lang="en-US" sz="2000" dirty="0"/>
            </a:br>
            <a:r>
              <a:rPr lang="fa-IR" sz="2000" dirty="0" smtClean="0"/>
              <a:t>                                   </a:t>
            </a:r>
            <a:r>
              <a:rPr lang="fa-IR" sz="2400"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rPr>
              <a:t>لازم </a:t>
            </a:r>
            <a:r>
              <a:rPr lang="fa-IR" sz="2400"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rPr>
              <a:t>و جود </a:t>
            </a:r>
            <a:r>
              <a:rPr lang="fa-IR" sz="2400"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rPr>
              <a:t>خارجی</a:t>
            </a:r>
            <a:r>
              <a:rPr lang="en-US" sz="2400" b="1" dirty="0" smtClean="0"/>
              <a:t/>
            </a:r>
            <a:br>
              <a:rPr lang="en-US" sz="2400" b="1" dirty="0" smtClean="0"/>
            </a:br>
            <a:r>
              <a:rPr lang="en-US" sz="2000" dirty="0"/>
              <a:t/>
            </a:r>
            <a:br>
              <a:rPr lang="en-US" sz="2000" dirty="0"/>
            </a:br>
            <a:r>
              <a:rPr lang="fa-IR" sz="2000" dirty="0" smtClean="0"/>
              <a:t>                                       1-هر وقت ملزوم </a:t>
            </a:r>
            <a:r>
              <a:rPr lang="fa-IR" sz="2000" dirty="0"/>
              <a:t>در خارج موجود شودلازم هم موجود می شود</a:t>
            </a:r>
            <a:r>
              <a:rPr lang="fa-IR" sz="2000" dirty="0" smtClean="0"/>
              <a:t>.</a:t>
            </a:r>
            <a:r>
              <a:rPr lang="en-US" sz="2000" dirty="0"/>
              <a:t/>
            </a:r>
            <a:br>
              <a:rPr lang="en-US" sz="2000" dirty="0"/>
            </a:br>
            <a:r>
              <a:rPr lang="fa-IR" sz="2000" dirty="0" smtClean="0"/>
              <a:t>                                       2-مانند </a:t>
            </a:r>
            <a:r>
              <a:rPr lang="fa-IR" sz="2000" dirty="0"/>
              <a:t>سوختن که لازم وجود خارجی آتش است .یعنی هر وقت </a:t>
            </a:r>
            <a:r>
              <a:rPr lang="fa-IR" sz="2000" dirty="0" smtClean="0"/>
              <a:t>                           </a:t>
            </a:r>
            <a:br>
              <a:rPr lang="fa-IR" sz="2000" dirty="0" smtClean="0"/>
            </a:br>
            <a:r>
              <a:rPr lang="fa-IR" sz="2000" dirty="0" smtClean="0"/>
              <a:t>                                        آتش </a:t>
            </a:r>
            <a:r>
              <a:rPr lang="fa-IR" sz="2000" dirty="0"/>
              <a:t>در خارج وجود شود آن هم موجود شود</a:t>
            </a:r>
            <a:r>
              <a:rPr lang="fa-IR" sz="2000" dirty="0" smtClean="0"/>
              <a:t>.</a:t>
            </a:r>
            <a:br>
              <a:rPr lang="fa-IR" sz="2000" dirty="0" smtClean="0"/>
            </a:br>
            <a:r>
              <a:rPr lang="en-US" sz="2000" dirty="0"/>
              <a:t/>
            </a:r>
            <a:br>
              <a:rPr lang="en-US" sz="2000" dirty="0"/>
            </a:br>
            <a:r>
              <a:rPr lang="fa-IR" sz="2000" b="1" dirty="0" smtClean="0"/>
              <a:t>                                    </a:t>
            </a:r>
            <a:r>
              <a:rPr lang="fa-IR" sz="2400"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rPr>
              <a:t>لازم </a:t>
            </a:r>
            <a:r>
              <a:rPr lang="fa-IR" sz="2400"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rPr>
              <a:t>وجود ذهنی  </a:t>
            </a:r>
            <a:r>
              <a:rPr lang="en-US" sz="2400" b="1" dirty="0" smtClean="0"/>
              <a:t/>
            </a:r>
            <a:br>
              <a:rPr lang="en-US" sz="2400" b="1" dirty="0" smtClean="0"/>
            </a:br>
            <a:r>
              <a:rPr lang="en-US" sz="2000" dirty="0"/>
              <a:t/>
            </a:r>
            <a:br>
              <a:rPr lang="en-US" sz="2000" dirty="0"/>
            </a:br>
            <a:r>
              <a:rPr lang="fa-IR" sz="2000" b="1" dirty="0"/>
              <a:t> </a:t>
            </a:r>
            <a:r>
              <a:rPr lang="fa-IR" sz="2000" b="1" dirty="0" smtClean="0"/>
              <a:t>                                      </a:t>
            </a:r>
            <a:r>
              <a:rPr lang="fa-IR" sz="2000" dirty="0" smtClean="0"/>
              <a:t>1-هر </a:t>
            </a:r>
            <a:r>
              <a:rPr lang="fa-IR" sz="2000" dirty="0"/>
              <a:t>وقت ملزوم در ذهن حاصل شودلازم هم حاصل شود</a:t>
            </a:r>
            <a:r>
              <a:rPr lang="en-US" sz="2000" dirty="0"/>
              <a:t/>
            </a:r>
            <a:br>
              <a:rPr lang="en-US" sz="2000" dirty="0"/>
            </a:br>
            <a:r>
              <a:rPr lang="fa-IR" sz="2800" dirty="0" smtClean="0"/>
              <a:t> </a:t>
            </a:r>
            <a:r>
              <a:rPr lang="fa-IR" sz="2800"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اقسام لازم شیء        </a:t>
            </a:r>
            <a:r>
              <a:rPr lang="fa-IR" sz="2000" dirty="0" smtClean="0"/>
              <a:t>2-</a:t>
            </a:r>
            <a:r>
              <a:rPr lang="fa-IR" sz="2000" b="1" dirty="0" smtClean="0"/>
              <a:t> </a:t>
            </a:r>
            <a:r>
              <a:rPr lang="fa-IR" sz="2000" dirty="0"/>
              <a:t>مانند بینایی که </a:t>
            </a:r>
            <a:r>
              <a:rPr lang="fa-IR" sz="2800" dirty="0"/>
              <a:t>لازم </a:t>
            </a:r>
            <a:r>
              <a:rPr lang="fa-IR" sz="2000" dirty="0"/>
              <a:t>وجود ذهنی کوری است.</a:t>
            </a:r>
            <a:r>
              <a:rPr lang="fa-IR" sz="2000" b="1" dirty="0"/>
              <a:t> </a:t>
            </a:r>
            <a:r>
              <a:rPr lang="fa-IR" sz="2000" dirty="0"/>
              <a:t>یعنی هر وقت </a:t>
            </a:r>
            <a:r>
              <a:rPr lang="fa-IR" sz="2000" dirty="0" smtClean="0"/>
              <a:t/>
            </a:r>
            <a:br>
              <a:rPr lang="fa-IR" sz="2000" dirty="0" smtClean="0"/>
            </a:br>
            <a:r>
              <a:rPr lang="fa-IR" sz="2000" dirty="0" smtClean="0"/>
              <a:t>                                         کوری </a:t>
            </a:r>
            <a:r>
              <a:rPr lang="fa-IR" sz="2000" dirty="0"/>
              <a:t>در ذهن حاصل شود بینایی هم حاصل می شود چراکه </a:t>
            </a:r>
            <a:r>
              <a:rPr lang="fa-IR" sz="2000" dirty="0" smtClean="0"/>
              <a:t>   </a:t>
            </a:r>
            <a:br>
              <a:rPr lang="fa-IR" sz="2000" dirty="0" smtClean="0"/>
            </a:br>
            <a:r>
              <a:rPr lang="fa-IR" sz="2000" dirty="0" smtClean="0"/>
              <a:t>                                         کوری </a:t>
            </a:r>
            <a:r>
              <a:rPr lang="fa-IR" sz="2000" dirty="0"/>
              <a:t>یعنی فاقد بینایی </a:t>
            </a:r>
            <a:r>
              <a:rPr lang="fa-IR" sz="2000" dirty="0" smtClean="0"/>
              <a:t>بودن</a:t>
            </a:r>
            <a:br>
              <a:rPr lang="fa-IR" sz="2000" dirty="0" smtClean="0"/>
            </a:br>
            <a:r>
              <a:rPr lang="en-US" sz="2000" dirty="0"/>
              <a:t/>
            </a:r>
            <a:br>
              <a:rPr lang="en-US" sz="2000" dirty="0"/>
            </a:br>
            <a:r>
              <a:rPr lang="fa-IR" sz="2000" dirty="0" smtClean="0"/>
              <a:t>                                 </a:t>
            </a:r>
            <a:r>
              <a:rPr lang="fa-IR" sz="2400" dirty="0" smtClean="0"/>
              <a:t>  </a:t>
            </a:r>
            <a:r>
              <a:rPr lang="fa-IR" sz="2400"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rPr>
              <a:t>لازم ماهیت</a:t>
            </a:r>
            <a:r>
              <a:rPr lang="fa-IR" sz="2400" b="1" dirty="0" smtClean="0"/>
              <a:t/>
            </a:r>
            <a:br>
              <a:rPr lang="fa-IR" sz="2400" b="1" dirty="0" smtClean="0"/>
            </a:br>
            <a:r>
              <a:rPr lang="en-US" sz="2000" dirty="0"/>
              <a:t/>
            </a:r>
            <a:br>
              <a:rPr lang="en-US" sz="2000" dirty="0"/>
            </a:br>
            <a:r>
              <a:rPr lang="fa-IR" sz="2000" dirty="0" smtClean="0"/>
              <a:t>                                      1-امری </a:t>
            </a:r>
            <a:r>
              <a:rPr lang="fa-IR" sz="2000" dirty="0"/>
              <a:t>است که هم در خارج و هم در ذهن لازم شیء باشد.مانند </a:t>
            </a:r>
            <a:r>
              <a:rPr lang="fa-IR" sz="2000" dirty="0" smtClean="0"/>
              <a:t>                   </a:t>
            </a:r>
            <a:br>
              <a:rPr lang="fa-IR" sz="2000" dirty="0" smtClean="0"/>
            </a:br>
            <a:r>
              <a:rPr lang="fa-IR" sz="2000" dirty="0" smtClean="0"/>
              <a:t>                                         زوجیت </a:t>
            </a:r>
            <a:r>
              <a:rPr lang="fa-IR" sz="2000" dirty="0"/>
              <a:t>چهار </a:t>
            </a:r>
            <a:r>
              <a:rPr lang="en-US" sz="2000" dirty="0"/>
              <a:t/>
            </a:r>
            <a:br>
              <a:rPr lang="en-US" sz="2000" dirty="0"/>
            </a:br>
            <a:r>
              <a:rPr lang="fa-IR" sz="2000" dirty="0" smtClean="0"/>
              <a:t>                                      هرگاه </a:t>
            </a:r>
            <a:r>
              <a:rPr lang="fa-IR" sz="2000" dirty="0"/>
              <a:t>در خارج حاصل شود زوجیت همراه آن </a:t>
            </a:r>
            <a:r>
              <a:rPr lang="fa-IR" sz="2000" dirty="0" smtClean="0"/>
              <a:t>است و </a:t>
            </a:r>
            <a:r>
              <a:rPr lang="fa-IR" sz="2000" dirty="0"/>
              <a:t>هرگاه در </a:t>
            </a:r>
            <a:r>
              <a:rPr lang="fa-IR" sz="2000" dirty="0" smtClean="0"/>
              <a:t/>
            </a:r>
            <a:br>
              <a:rPr lang="fa-IR" sz="2000" dirty="0" smtClean="0"/>
            </a:br>
            <a:r>
              <a:rPr lang="fa-IR" sz="2000" dirty="0" smtClean="0"/>
              <a:t>                                       ذهن </a:t>
            </a:r>
            <a:r>
              <a:rPr lang="fa-IR" sz="2000" dirty="0"/>
              <a:t>حاصل شود تصور زوجیت با آن خواهد </a:t>
            </a:r>
            <a:r>
              <a:rPr lang="fa-IR" sz="2000" dirty="0" smtClean="0"/>
              <a:t>بود</a:t>
            </a:r>
            <a:r>
              <a:rPr lang="en-US" sz="2000" dirty="0" smtClean="0"/>
              <a:t>.</a:t>
            </a:r>
            <a:r>
              <a:rPr lang="en-US" sz="2000" dirty="0"/>
              <a:t/>
            </a:r>
            <a:br>
              <a:rPr lang="en-US" sz="2000" dirty="0"/>
            </a:br>
            <a:r>
              <a:rPr lang="en-US" sz="2000" dirty="0"/>
              <a:t/>
            </a:r>
            <a:br>
              <a:rPr lang="en-US" sz="2000" dirty="0"/>
            </a:br>
            <a:endParaRPr lang="fa-IR" sz="2000" dirty="0"/>
          </a:p>
        </p:txBody>
      </p:sp>
      <p:cxnSp>
        <p:nvCxnSpPr>
          <p:cNvPr id="4" name="Straight Arrow Connector 3"/>
          <p:cNvCxnSpPr/>
          <p:nvPr/>
        </p:nvCxnSpPr>
        <p:spPr>
          <a:xfrm rot="16200000" flipV="1">
            <a:off x="5250661" y="1750207"/>
            <a:ext cx="2357454" cy="42862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6" name="Straight Arrow Connector 5"/>
          <p:cNvCxnSpPr/>
          <p:nvPr/>
        </p:nvCxnSpPr>
        <p:spPr>
          <a:xfrm rot="16200000" flipV="1">
            <a:off x="6107917" y="2607463"/>
            <a:ext cx="642942" cy="42862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0" name="Straight Arrow Connector 9"/>
          <p:cNvCxnSpPr/>
          <p:nvPr/>
        </p:nvCxnSpPr>
        <p:spPr>
          <a:xfrm rot="5400000">
            <a:off x="5857884" y="3571876"/>
            <a:ext cx="1143008" cy="42862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ransition>
    <p:split orient="vert"/>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011882"/>
          </a:xfrm>
        </p:spPr>
        <p:txBody>
          <a:bodyPr>
            <a:noAutofit/>
          </a:bodyPr>
          <a:lstStyle/>
          <a:p>
            <a:pPr algn="r"/>
            <a:r>
              <a:rPr lang="fa-IR" sz="2800" dirty="0" smtClean="0"/>
              <a:t/>
            </a:r>
            <a:br>
              <a:rPr lang="fa-IR" sz="2800" dirty="0" smtClean="0"/>
            </a:br>
            <a:r>
              <a:rPr lang="fa-IR" sz="2800" dirty="0" smtClean="0"/>
              <a:t>                         1-لفظ مفرد </a:t>
            </a:r>
            <a:br>
              <a:rPr lang="fa-IR" sz="2800" dirty="0" smtClean="0"/>
            </a:br>
            <a:r>
              <a:rPr lang="fa-IR" sz="2800" dirty="0" smtClean="0"/>
              <a:t> </a:t>
            </a:r>
            <a:r>
              <a:rPr lang="fa-IR" sz="2800"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اقسام لفظ </a:t>
            </a:r>
            <a:r>
              <a:rPr lang="fa-IR" sz="2800" dirty="0" smtClean="0"/>
              <a:t/>
            </a:r>
            <a:br>
              <a:rPr lang="fa-IR" sz="2800" dirty="0" smtClean="0"/>
            </a:br>
            <a:r>
              <a:rPr lang="fa-IR" sz="2800" dirty="0" smtClean="0"/>
              <a:t>                        </a:t>
            </a:r>
            <a:r>
              <a:rPr lang="fa-IR" sz="3200" dirty="0" smtClean="0"/>
              <a:t>2</a:t>
            </a:r>
            <a:r>
              <a:rPr lang="fa-IR" sz="2400" dirty="0" smtClean="0"/>
              <a:t>-</a:t>
            </a:r>
            <a:r>
              <a:rPr lang="fa-IR" sz="2000" dirty="0" smtClean="0"/>
              <a:t> </a:t>
            </a:r>
            <a:r>
              <a:rPr lang="fa-IR" sz="2400" dirty="0" smtClean="0"/>
              <a:t>لفظ مرکب یا قول یا مولف</a:t>
            </a:r>
            <a:r>
              <a:rPr lang="fa-IR" sz="2000" dirty="0" smtClean="0"/>
              <a:t/>
            </a:r>
            <a:br>
              <a:rPr lang="fa-IR" sz="2000" dirty="0" smtClean="0"/>
            </a:br>
            <a:r>
              <a:rPr lang="fa-IR" sz="2000" dirty="0" smtClean="0"/>
              <a:t/>
            </a:r>
            <a:br>
              <a:rPr lang="fa-IR" sz="2000" dirty="0" smtClean="0"/>
            </a:br>
            <a:r>
              <a:rPr lang="fa-IR" sz="2800"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خصوصیات </a:t>
            </a:r>
            <a:r>
              <a:rPr lang="fa-IR" sz="2800"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لفظ </a:t>
            </a:r>
            <a:r>
              <a:rPr lang="fa-IR" sz="2800"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مرکب</a:t>
            </a:r>
            <a:r>
              <a:rPr lang="en-US" sz="2800" dirty="0" smtClean="0"/>
              <a:t/>
            </a:r>
            <a:br>
              <a:rPr lang="en-US" sz="2800" dirty="0" smtClean="0"/>
            </a:br>
            <a:r>
              <a:rPr lang="en-US" sz="2000" dirty="0"/>
              <a:t/>
            </a:r>
            <a:br>
              <a:rPr lang="en-US" sz="2000" dirty="0"/>
            </a:br>
            <a:r>
              <a:rPr lang="fa-IR" sz="2400" dirty="0"/>
              <a:t>1-خود دارای اجزاء باشد . مانند : خانه ی </a:t>
            </a:r>
            <a:r>
              <a:rPr lang="fa-IR" sz="2400" dirty="0" smtClean="0"/>
              <a:t>حسن</a:t>
            </a:r>
            <a:br>
              <a:rPr lang="fa-IR" sz="2400" dirty="0" smtClean="0"/>
            </a:br>
            <a:r>
              <a:rPr lang="en-US" sz="2400" dirty="0"/>
              <a:t/>
            </a:r>
            <a:br>
              <a:rPr lang="en-US" sz="2400" dirty="0"/>
            </a:br>
            <a:r>
              <a:rPr lang="fa-IR" sz="2400" dirty="0"/>
              <a:t>2-معنی آن دارای اجزاء باشد .یعنی وقتی کسی بگوید خانه ی حسن چند صورت ذهنی در ذهن ما حاصل شود</a:t>
            </a:r>
            <a:r>
              <a:rPr lang="fa-IR" sz="2400" dirty="0" smtClean="0"/>
              <a:t>.</a:t>
            </a:r>
            <a:br>
              <a:rPr lang="fa-IR" sz="2400" dirty="0" smtClean="0"/>
            </a:br>
            <a:r>
              <a:rPr lang="fa-IR" sz="2400" dirty="0" smtClean="0"/>
              <a:t>(</a:t>
            </a:r>
            <a:r>
              <a:rPr lang="fa-IR" sz="2400" dirty="0"/>
              <a:t>صورت حسن) ، ( صورت خانه ) و ( صورت نسبت خانه به حسن </a:t>
            </a:r>
            <a:r>
              <a:rPr lang="fa-IR" sz="2400" dirty="0" smtClean="0"/>
              <a:t>)</a:t>
            </a:r>
            <a:br>
              <a:rPr lang="fa-IR" sz="2400" dirty="0" smtClean="0"/>
            </a:br>
            <a:r>
              <a:rPr lang="en-US" sz="2400" dirty="0"/>
              <a:t/>
            </a:r>
            <a:br>
              <a:rPr lang="en-US" sz="2400" dirty="0"/>
            </a:br>
            <a:r>
              <a:rPr lang="fa-IR" sz="2400" dirty="0"/>
              <a:t>3-جزء لفظ بر جزء معنی دلالت کند.</a:t>
            </a:r>
            <a:r>
              <a:rPr lang="en-US" sz="2400" dirty="0"/>
              <a:t/>
            </a:r>
            <a:br>
              <a:rPr lang="en-US" sz="2400" dirty="0"/>
            </a:br>
            <a:r>
              <a:rPr lang="fa-IR" sz="2400" dirty="0"/>
              <a:t>لفظ حسن دلالت بر معنی حسن دارد و لفظ خانه دلالت بر معنی خانه دارد.</a:t>
            </a:r>
            <a:r>
              <a:rPr lang="en-US" sz="2000" dirty="0"/>
              <a:t/>
            </a:r>
            <a:br>
              <a:rPr lang="en-US" sz="2000" dirty="0"/>
            </a:br>
            <a:r>
              <a:rPr lang="fa-IR" sz="2000" dirty="0"/>
              <a:t> </a:t>
            </a:r>
            <a:r>
              <a:rPr lang="en-US" sz="2000" dirty="0"/>
              <a:t/>
            </a:r>
            <a:br>
              <a:rPr lang="en-US" sz="2000" dirty="0"/>
            </a:br>
            <a:endParaRPr lang="fa-IR" sz="2000" dirty="0"/>
          </a:p>
        </p:txBody>
      </p:sp>
      <p:cxnSp>
        <p:nvCxnSpPr>
          <p:cNvPr id="8" name="Straight Arrow Connector 7"/>
          <p:cNvCxnSpPr/>
          <p:nvPr/>
        </p:nvCxnSpPr>
        <p:spPr>
          <a:xfrm rot="10800000">
            <a:off x="6286512" y="857232"/>
            <a:ext cx="1000132" cy="28575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0" name="Straight Arrow Connector 9"/>
          <p:cNvCxnSpPr/>
          <p:nvPr/>
        </p:nvCxnSpPr>
        <p:spPr>
          <a:xfrm rot="10800000" flipV="1">
            <a:off x="6286512" y="1142984"/>
            <a:ext cx="1000132" cy="35719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ransition>
    <p:split orient="vert"/>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083320"/>
          </a:xfrm>
        </p:spPr>
        <p:txBody>
          <a:bodyPr>
            <a:noAutofit/>
          </a:bodyPr>
          <a:lstStyle/>
          <a:p>
            <a:pPr algn="r"/>
            <a:r>
              <a:rPr lang="fa-IR" sz="3200"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خصوصیات لفظ </a:t>
            </a:r>
            <a:r>
              <a:rPr lang="fa-IR" sz="3200"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مفرد</a:t>
            </a:r>
            <a:r>
              <a:rPr lang="fa-IR" sz="3200" dirty="0" smtClean="0"/>
              <a:t/>
            </a:r>
            <a:br>
              <a:rPr lang="fa-IR" sz="3200" dirty="0" smtClean="0"/>
            </a:br>
            <a:r>
              <a:rPr lang="en-US" sz="2400" dirty="0"/>
              <a:t/>
            </a:r>
            <a:br>
              <a:rPr lang="en-US" sz="2400" dirty="0"/>
            </a:br>
            <a:r>
              <a:rPr lang="fa-IR" sz="2400" dirty="0"/>
              <a:t>هر لفظی که خصوصیات لفظ مرکب رانداشته باشد مفرد است</a:t>
            </a:r>
            <a:r>
              <a:rPr lang="fa-IR" sz="2400" dirty="0" smtClean="0"/>
              <a:t>.</a:t>
            </a:r>
            <a:r>
              <a:rPr lang="en-US" sz="2400" dirty="0" smtClean="0"/>
              <a:t/>
            </a:r>
            <a:br>
              <a:rPr lang="en-US" sz="2400" dirty="0" smtClean="0"/>
            </a:br>
            <a:r>
              <a:rPr lang="en-US" sz="2400" dirty="0"/>
              <a:t/>
            </a:r>
            <a:br>
              <a:rPr lang="en-US" sz="2400" dirty="0"/>
            </a:br>
            <a:r>
              <a:rPr lang="fa-IR" sz="2400" dirty="0"/>
              <a:t>1-لفظی که خود اجزاء نداشته باشد. مانند « و » ( واوعطف </a:t>
            </a:r>
            <a:r>
              <a:rPr lang="fa-IR" sz="2400" dirty="0" smtClean="0"/>
              <a:t>)</a:t>
            </a:r>
            <a:br>
              <a:rPr lang="fa-IR" sz="2400" dirty="0" smtClean="0"/>
            </a:br>
            <a:r>
              <a:rPr lang="en-US" sz="2400" dirty="0"/>
              <a:t/>
            </a:r>
            <a:br>
              <a:rPr lang="en-US" sz="2400" dirty="0"/>
            </a:br>
            <a:r>
              <a:rPr lang="fa-IR" sz="2400" dirty="0"/>
              <a:t>2-لفظی که معنی آن جزء نداشته باشد. مانند «الله »که لفظش دارای اجزاء است </a:t>
            </a:r>
            <a:r>
              <a:rPr lang="fa-IR" sz="2400" dirty="0" smtClean="0"/>
              <a:t/>
            </a:r>
            <a:br>
              <a:rPr lang="fa-IR" sz="2400" dirty="0" smtClean="0"/>
            </a:br>
            <a:r>
              <a:rPr lang="fa-IR" sz="2400" dirty="0" smtClean="0"/>
              <a:t> </a:t>
            </a:r>
            <a:r>
              <a:rPr lang="fa-IR" sz="2400" dirty="0"/>
              <a:t>( همزه ، لام ، الف ، هاء ) ولی معنی آن را جزئی نیست . چرا که ذات احدیَت </a:t>
            </a:r>
            <a:r>
              <a:rPr lang="fa-IR" sz="2400" dirty="0" smtClean="0"/>
              <a:t>بسیط </a:t>
            </a:r>
            <a:r>
              <a:rPr lang="fa-IR" sz="2400" dirty="0"/>
              <a:t>است نه مرکبَ.و مانند «هستی » و «وحدت » که از معانی بسیط هستند</a:t>
            </a:r>
            <a:r>
              <a:rPr lang="fa-IR" sz="2400" dirty="0" smtClean="0"/>
              <a:t>.</a:t>
            </a:r>
            <a:r>
              <a:rPr lang="en-US" sz="2400" dirty="0" smtClean="0"/>
              <a:t/>
            </a:r>
            <a:br>
              <a:rPr lang="en-US" sz="2400" dirty="0" smtClean="0"/>
            </a:br>
            <a:r>
              <a:rPr lang="en-US" sz="2400" dirty="0"/>
              <a:t/>
            </a:r>
            <a:br>
              <a:rPr lang="en-US" sz="2400" dirty="0"/>
            </a:br>
            <a:r>
              <a:rPr lang="fa-IR" sz="2400" dirty="0"/>
              <a:t>3-لفظی که جزء آن بر جزء معنی آن دلالت نکند </a:t>
            </a:r>
            <a:r>
              <a:rPr lang="fa-IR" sz="2400" dirty="0" smtClean="0"/>
              <a:t>مانند « </a:t>
            </a:r>
            <a:r>
              <a:rPr lang="fa-IR" sz="2400" dirty="0"/>
              <a:t>حسن »</a:t>
            </a:r>
            <a:r>
              <a:rPr lang="en-US" sz="2400" dirty="0"/>
              <a:t/>
            </a:r>
            <a:br>
              <a:rPr lang="en-US" sz="2400" dirty="0"/>
            </a:br>
            <a:r>
              <a:rPr lang="fa-IR" sz="2400" dirty="0"/>
              <a:t>چرا که لفظ حسن جزء دارد ( حاء ، سین و نون ) معنی آن هم جزء دارد ( حیوان ناطق با تشخصات معین از قبیل شکل ، </a:t>
            </a:r>
            <a:r>
              <a:rPr lang="fa-IR" sz="2400" dirty="0" smtClean="0"/>
              <a:t>قیافه </a:t>
            </a:r>
            <a:r>
              <a:rPr lang="fa-IR" sz="2400" dirty="0"/>
              <a:t>و قد ) ولی مثلاً جزء حاء دلالت بر حیوانات یا ناطقیت او ندارد .</a:t>
            </a:r>
            <a:r>
              <a:rPr lang="en-US" sz="2400" dirty="0"/>
              <a:t/>
            </a:r>
            <a:br>
              <a:rPr lang="en-US" sz="2400" dirty="0"/>
            </a:br>
            <a:endParaRPr lang="fa-IR" sz="2400" dirty="0"/>
          </a:p>
        </p:txBody>
      </p:sp>
    </p:spTree>
  </p:cSld>
  <p:clrMapOvr>
    <a:masterClrMapping/>
  </p:clrMapOvr>
  <p:transition>
    <p:split orient="vert"/>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0034" y="285728"/>
            <a:ext cx="8229600" cy="6154758"/>
          </a:xfrm>
        </p:spPr>
        <p:txBody>
          <a:bodyPr>
            <a:noAutofit/>
          </a:bodyPr>
          <a:lstStyle/>
          <a:p>
            <a:pPr algn="r"/>
            <a:r>
              <a:rPr lang="fa-IR" sz="2800" dirty="0" smtClean="0"/>
              <a:t>                       </a:t>
            </a:r>
            <a:r>
              <a:rPr lang="fa-IR" sz="32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اسم</a:t>
            </a:r>
            <a:r>
              <a:rPr lang="en-US" sz="2400" dirty="0"/>
              <a:t/>
            </a:r>
            <a:br>
              <a:rPr lang="en-US" sz="2400" dirty="0"/>
            </a:br>
            <a:r>
              <a:rPr lang="fa-IR" sz="2400" dirty="0" smtClean="0"/>
              <a:t>                              </a:t>
            </a:r>
            <a:r>
              <a:rPr lang="fa-IR" sz="2000" dirty="0" smtClean="0"/>
              <a:t>1-اسمی </a:t>
            </a:r>
            <a:r>
              <a:rPr lang="fa-IR" sz="2000" dirty="0"/>
              <a:t>که به خودی خود و به تنهایی دارای معنا </a:t>
            </a:r>
            <a:r>
              <a:rPr lang="fa-IR" sz="2000" dirty="0" smtClean="0"/>
              <a:t>مستقل است </a:t>
            </a:r>
            <a:r>
              <a:rPr lang="en-US" sz="2000" dirty="0" smtClean="0"/>
              <a:t>.</a:t>
            </a:r>
            <a:r>
              <a:rPr lang="en-US" sz="2400" dirty="0"/>
              <a:t/>
            </a:r>
            <a:br>
              <a:rPr lang="en-US" sz="2400" dirty="0"/>
            </a:br>
            <a:r>
              <a:rPr lang="fa-IR" sz="2400" dirty="0" smtClean="0"/>
              <a:t>                              </a:t>
            </a:r>
            <a:r>
              <a:rPr lang="fa-IR" sz="2000" dirty="0" smtClean="0"/>
              <a:t>2-از </a:t>
            </a:r>
            <a:r>
              <a:rPr lang="fa-IR" sz="2000" dirty="0"/>
              <a:t>شنیدن آن معنایی </a:t>
            </a:r>
            <a:r>
              <a:rPr lang="fa-IR" sz="2000" dirty="0" smtClean="0"/>
              <a:t>درذهن </a:t>
            </a:r>
            <a:r>
              <a:rPr lang="fa-IR" sz="2000" dirty="0"/>
              <a:t>ما به وجود </a:t>
            </a:r>
            <a:r>
              <a:rPr lang="fa-IR" sz="2000" dirty="0" smtClean="0"/>
              <a:t>آید.مانند«سنگ»</a:t>
            </a:r>
            <a:br>
              <a:rPr lang="fa-IR" sz="2000" dirty="0" smtClean="0"/>
            </a:br>
            <a:r>
              <a:rPr lang="fa-IR" sz="2000" dirty="0" smtClean="0"/>
              <a:t>  </a:t>
            </a:r>
            <a:r>
              <a:rPr lang="en-US" sz="2400" dirty="0"/>
              <a:t/>
            </a:r>
            <a:br>
              <a:rPr lang="en-US" sz="2400" dirty="0"/>
            </a:br>
            <a:r>
              <a:rPr lang="fa-IR" sz="2400" dirty="0" smtClean="0"/>
              <a:t>      </a:t>
            </a:r>
            <a:r>
              <a:rPr lang="fa-IR" sz="2400" b="1" dirty="0" smtClean="0"/>
              <a:t>                  </a:t>
            </a:r>
            <a:r>
              <a:rPr lang="fa-IR" sz="2800" b="1" dirty="0" smtClean="0"/>
              <a:t>   </a:t>
            </a:r>
            <a:r>
              <a:rPr lang="fa-IR" sz="28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کلمه </a:t>
            </a:r>
            <a:r>
              <a:rPr lang="en-US" sz="2400" dirty="0"/>
              <a:t/>
            </a:r>
            <a:br>
              <a:rPr lang="en-US" sz="2400" dirty="0"/>
            </a:br>
            <a:r>
              <a:rPr lang="fa-IR" sz="2400" dirty="0" smtClean="0"/>
              <a:t> </a:t>
            </a:r>
            <a:r>
              <a:rPr lang="fa-IR" sz="2800"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اقسام لفظ مفرد</a:t>
            </a:r>
            <a:r>
              <a:rPr lang="fa-IR" sz="2400"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    </a:t>
            </a:r>
            <a:r>
              <a:rPr lang="fa-IR" sz="2000" dirty="0" smtClean="0"/>
              <a:t>1-لفظی </a:t>
            </a:r>
            <a:r>
              <a:rPr lang="fa-IR" sz="2000" dirty="0"/>
              <a:t>است که به خودی </a:t>
            </a:r>
            <a:r>
              <a:rPr lang="fa-IR" sz="2000" dirty="0" smtClean="0"/>
              <a:t>خودو </a:t>
            </a:r>
            <a:r>
              <a:rPr lang="fa-IR" sz="2000" dirty="0"/>
              <a:t>به تنهایی </a:t>
            </a:r>
            <a:r>
              <a:rPr lang="fa-IR" sz="2000" dirty="0" smtClean="0"/>
              <a:t>برمعنای مستقلی دلالت کند</a:t>
            </a:r>
            <a:r>
              <a:rPr lang="fa-IR" sz="2000" dirty="0"/>
              <a:t>.</a:t>
            </a:r>
            <a:r>
              <a:rPr lang="en-US" sz="2400" dirty="0"/>
              <a:t/>
            </a:r>
            <a:br>
              <a:rPr lang="en-US" sz="2400" dirty="0"/>
            </a:br>
            <a:r>
              <a:rPr lang="fa-IR" sz="2400" dirty="0" smtClean="0"/>
              <a:t>                          </a:t>
            </a:r>
            <a:r>
              <a:rPr lang="fa-IR" sz="2000" dirty="0" smtClean="0"/>
              <a:t>2-زمان </a:t>
            </a:r>
            <a:r>
              <a:rPr lang="fa-IR" sz="2000" dirty="0"/>
              <a:t>آن معنی را برساند. مانند « رفت » که بر رفتن </a:t>
            </a:r>
            <a:r>
              <a:rPr lang="fa-IR" sz="2000" dirty="0" smtClean="0"/>
              <a:t>فاعلی درزمان    </a:t>
            </a:r>
            <a:br>
              <a:rPr lang="fa-IR" sz="2000" dirty="0" smtClean="0"/>
            </a:br>
            <a:r>
              <a:rPr lang="fa-IR" sz="2000" dirty="0" smtClean="0"/>
              <a:t>                                گذشته </a:t>
            </a:r>
            <a:r>
              <a:rPr lang="fa-IR" sz="2000" dirty="0"/>
              <a:t>دلالت دارد</a:t>
            </a:r>
            <a:r>
              <a:rPr lang="fa-IR" sz="2000" dirty="0" smtClean="0"/>
              <a:t>.</a:t>
            </a:r>
            <a:br>
              <a:rPr lang="fa-IR" sz="2000" dirty="0" smtClean="0"/>
            </a:br>
            <a:r>
              <a:rPr lang="en-US" sz="2400" dirty="0"/>
              <a:t/>
            </a:r>
            <a:br>
              <a:rPr lang="en-US" sz="2400" dirty="0"/>
            </a:br>
            <a:r>
              <a:rPr lang="fa-IR" sz="2400" dirty="0" smtClean="0"/>
              <a:t>    </a:t>
            </a:r>
            <a:r>
              <a:rPr lang="fa-IR" sz="2400" b="1" dirty="0" smtClean="0"/>
              <a:t>                      </a:t>
            </a:r>
            <a:r>
              <a:rPr lang="fa-IR" sz="24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 </a:t>
            </a:r>
            <a:r>
              <a:rPr lang="fa-IR" sz="32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اداة</a:t>
            </a:r>
            <a:r>
              <a:rPr lang="en-US" sz="2400" dirty="0"/>
              <a:t/>
            </a:r>
            <a:br>
              <a:rPr lang="en-US" sz="2400" dirty="0"/>
            </a:br>
            <a:r>
              <a:rPr lang="fa-IR" sz="2000" dirty="0" smtClean="0"/>
              <a:t>                               لفظی </a:t>
            </a:r>
            <a:r>
              <a:rPr lang="fa-IR" sz="2000" dirty="0"/>
              <a:t>است که به خودی خود و به تنهایی معنای </a:t>
            </a:r>
            <a:r>
              <a:rPr lang="fa-IR" sz="2000" dirty="0" smtClean="0"/>
              <a:t>مستقل از </a:t>
            </a:r>
            <a:r>
              <a:rPr lang="fa-IR" sz="2000" dirty="0"/>
              <a:t>آن استفاده </a:t>
            </a:r>
            <a:r>
              <a:rPr lang="fa-IR" sz="2000" dirty="0" smtClean="0"/>
              <a:t> </a:t>
            </a:r>
            <a:br>
              <a:rPr lang="fa-IR" sz="2000" dirty="0" smtClean="0"/>
            </a:br>
            <a:r>
              <a:rPr lang="fa-IR" sz="2000" dirty="0" smtClean="0"/>
              <a:t>                               نشود</a:t>
            </a:r>
            <a:r>
              <a:rPr lang="fa-IR" sz="2000" dirty="0"/>
              <a:t>.« به » ، « از » ، « با »</a:t>
            </a:r>
            <a:r>
              <a:rPr lang="en-US" sz="2400" dirty="0"/>
              <a:t/>
            </a:r>
            <a:br>
              <a:rPr lang="en-US" sz="2400" dirty="0"/>
            </a:br>
            <a:endParaRPr lang="fa-IR" sz="2400" dirty="0"/>
          </a:p>
        </p:txBody>
      </p:sp>
      <p:cxnSp>
        <p:nvCxnSpPr>
          <p:cNvPr id="4" name="Straight Arrow Connector 3"/>
          <p:cNvCxnSpPr/>
          <p:nvPr/>
        </p:nvCxnSpPr>
        <p:spPr>
          <a:xfrm rot="16200000" flipV="1">
            <a:off x="5750727" y="2035959"/>
            <a:ext cx="1714512" cy="35719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6" name="Straight Arrow Connector 5"/>
          <p:cNvCxnSpPr/>
          <p:nvPr/>
        </p:nvCxnSpPr>
        <p:spPr>
          <a:xfrm rot="10800000">
            <a:off x="6429388" y="2786058"/>
            <a:ext cx="357190" cy="28575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8" name="Straight Arrow Connector 7"/>
          <p:cNvCxnSpPr/>
          <p:nvPr/>
        </p:nvCxnSpPr>
        <p:spPr>
          <a:xfrm rot="5400000">
            <a:off x="6000760" y="3571876"/>
            <a:ext cx="1285884" cy="28575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ransition>
    <p:split orient="vert"/>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6643710"/>
          </a:xfrm>
        </p:spPr>
        <p:txBody>
          <a:bodyPr>
            <a:noAutofit/>
          </a:bodyPr>
          <a:lstStyle/>
          <a:p>
            <a:pPr algn="r"/>
            <a:r>
              <a:rPr lang="fa-IR" sz="2800" dirty="0" smtClean="0"/>
              <a:t/>
            </a:r>
            <a:br>
              <a:rPr lang="fa-IR" sz="2800" dirty="0" smtClean="0"/>
            </a:br>
            <a:r>
              <a:rPr lang="fa-IR" sz="2800"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دو </a:t>
            </a:r>
            <a:r>
              <a:rPr lang="fa-IR" sz="2800"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تبصره مهم </a:t>
            </a:r>
            <a:r>
              <a:rPr lang="fa-IR" sz="2800" dirty="0" smtClean="0"/>
              <a:t/>
            </a:r>
            <a:br>
              <a:rPr lang="fa-IR" sz="2800" dirty="0" smtClean="0"/>
            </a:br>
            <a:r>
              <a:rPr lang="en-US" sz="2000" dirty="0"/>
              <a:t/>
            </a:r>
            <a:br>
              <a:rPr lang="en-US" sz="2000" dirty="0"/>
            </a:br>
            <a:r>
              <a:rPr lang="fa-IR" sz="2400" dirty="0"/>
              <a:t>1-ابن سینا در منطق </a:t>
            </a:r>
            <a:r>
              <a:rPr lang="fa-IR" sz="2400" dirty="0" smtClean="0"/>
              <a:t>شفا </a:t>
            </a:r>
            <a:r>
              <a:rPr lang="fa-IR" sz="2400" dirty="0"/>
              <a:t>می </a:t>
            </a:r>
            <a:r>
              <a:rPr lang="fa-IR" sz="2400" dirty="0" smtClean="0"/>
              <a:t>فرماید:</a:t>
            </a:r>
            <a:br>
              <a:rPr lang="fa-IR" sz="2400" dirty="0" smtClean="0"/>
            </a:br>
            <a:r>
              <a:rPr lang="fa-IR" sz="2000" dirty="0" smtClean="0"/>
              <a:t>هر</a:t>
            </a:r>
            <a:r>
              <a:rPr lang="fa-IR" sz="1800" dirty="0" smtClean="0"/>
              <a:t>چه </a:t>
            </a:r>
            <a:r>
              <a:rPr lang="fa-IR" sz="1800" dirty="0"/>
              <a:t>پیش منطقی کلمه است پیش نحوی فعل است </a:t>
            </a:r>
            <a:r>
              <a:rPr lang="fa-IR" sz="1800" dirty="0" smtClean="0"/>
              <a:t>،</a:t>
            </a:r>
            <a:br>
              <a:rPr lang="fa-IR" sz="1800" dirty="0" smtClean="0"/>
            </a:br>
            <a:r>
              <a:rPr lang="fa-IR" sz="1800" dirty="0" smtClean="0"/>
              <a:t>مانند </a:t>
            </a:r>
            <a:r>
              <a:rPr lang="fa-IR" sz="1800" dirty="0"/>
              <a:t>: ماضی غایب و مضارع غایب ،هم چون« ضَرَبَ » و «یَضرِبُ </a:t>
            </a:r>
            <a:r>
              <a:rPr lang="fa-IR" sz="1800" dirty="0" smtClean="0"/>
              <a:t>»</a:t>
            </a:r>
            <a:br>
              <a:rPr lang="fa-IR" sz="1800" dirty="0" smtClean="0"/>
            </a:br>
            <a:r>
              <a:rPr lang="fa-IR" sz="1800" dirty="0" smtClean="0"/>
              <a:t>اما </a:t>
            </a:r>
            <a:r>
              <a:rPr lang="fa-IR" sz="1800" dirty="0"/>
              <a:t>چنین نیست که هر چه نحوی فعل باشد ،پیش منطقی کلمه باشد</a:t>
            </a:r>
            <a:r>
              <a:rPr lang="fa-IR" sz="1800" dirty="0" smtClean="0"/>
              <a:t>.</a:t>
            </a:r>
            <a:r>
              <a:rPr lang="en-US" sz="1800" dirty="0"/>
              <a:t/>
            </a:r>
            <a:br>
              <a:rPr lang="en-US" sz="1800" dirty="0"/>
            </a:br>
            <a:r>
              <a:rPr lang="fa-IR" sz="1800" dirty="0"/>
              <a:t>چرا که «أمَشی» و «نَمشی»و«تَمشی» از نظر نحوی فعل هستند، در حالی که نزد منطقی کلمه محسوب می شوند.چون مرکب هستند(یعنی لفظ آنها بر جزء معنی دلالت دارد.)، زیرا حرف مضارعه دلالت بر فاعل که «أنا»و « نحن » باشد می کند پس این افعال سه گانه ( متکلم وحده ، متکلم مع الغیر ،مخاطب )در نزد نحوی فعل هستند و در نزد منطقی کلمه </a:t>
            </a:r>
            <a:r>
              <a:rPr lang="fa-IR" sz="1800" dirty="0" smtClean="0"/>
              <a:t>نیستند،در </a:t>
            </a:r>
            <a:r>
              <a:rPr lang="fa-IR" sz="1800" dirty="0"/>
              <a:t>نتیجه در منطق هر کلمه ای فعل است اما هر فعلی کلمه نیست.</a:t>
            </a:r>
            <a:r>
              <a:rPr lang="en-US" sz="1800" dirty="0"/>
              <a:t/>
            </a:r>
            <a:br>
              <a:rPr lang="en-US" sz="1800" dirty="0"/>
            </a:br>
            <a:r>
              <a:rPr lang="fa-IR" sz="2400" dirty="0"/>
              <a:t>2-اداة هم با آنچه علمای نحو حرف </a:t>
            </a:r>
            <a:r>
              <a:rPr lang="fa-IR" sz="2400" dirty="0" smtClean="0"/>
              <a:t>می نامند </a:t>
            </a:r>
            <a:r>
              <a:rPr lang="fa-IR" sz="2400" dirty="0"/>
              <a:t>کاملاً یکی نیست</a:t>
            </a:r>
            <a:r>
              <a:rPr lang="fa-IR" sz="2400" dirty="0" smtClean="0"/>
              <a:t>.</a:t>
            </a:r>
            <a:br>
              <a:rPr lang="fa-IR" sz="2400" dirty="0" smtClean="0"/>
            </a:br>
            <a:r>
              <a:rPr lang="en-US" sz="1800" dirty="0"/>
              <a:t/>
            </a:r>
            <a:br>
              <a:rPr lang="en-US" sz="1800" dirty="0"/>
            </a:br>
            <a:r>
              <a:rPr lang="fa-IR" sz="1800" dirty="0"/>
              <a:t>به گفته ی علمای منطق اداة بردو قسم است :</a:t>
            </a:r>
            <a:r>
              <a:rPr lang="en-US" sz="1800" dirty="0"/>
              <a:t/>
            </a:r>
            <a:br>
              <a:rPr lang="en-US" sz="1800" dirty="0"/>
            </a:br>
            <a:r>
              <a:rPr lang="fa-IR" sz="1800" dirty="0" smtClean="0"/>
              <a:t>                          ادات </a:t>
            </a:r>
            <a:r>
              <a:rPr lang="fa-IR" sz="1800" dirty="0"/>
              <a:t>زمانی        </a:t>
            </a:r>
            <a:r>
              <a:rPr lang="fa-IR" sz="1800" dirty="0" smtClean="0"/>
              <a:t>    همان </a:t>
            </a:r>
            <a:r>
              <a:rPr lang="fa-IR" sz="1800" dirty="0"/>
              <a:t>افعال ناقصه عربی هستند.</a:t>
            </a:r>
            <a:r>
              <a:rPr lang="en-US" sz="1800" dirty="0"/>
              <a:t/>
            </a:r>
            <a:br>
              <a:rPr lang="en-US" sz="1800" dirty="0"/>
            </a:br>
            <a:r>
              <a:rPr lang="fa-IR" sz="1800" dirty="0" smtClean="0"/>
              <a:t>                          ادات </a:t>
            </a:r>
            <a:r>
              <a:rPr lang="fa-IR" sz="1800" dirty="0"/>
              <a:t>غیر زمانی       </a:t>
            </a:r>
            <a:r>
              <a:rPr lang="fa-IR" sz="1800" dirty="0" smtClean="0"/>
              <a:t>     مانند </a:t>
            </a:r>
            <a:r>
              <a:rPr lang="fa-IR" sz="1800" dirty="0"/>
              <a:t>« است » در </a:t>
            </a:r>
            <a:r>
              <a:rPr lang="fa-IR" sz="1800" dirty="0" smtClean="0"/>
              <a:t>فارسی</a:t>
            </a:r>
            <a:br>
              <a:rPr lang="fa-IR" sz="1800" dirty="0" smtClean="0"/>
            </a:br>
            <a:r>
              <a:rPr lang="en-US" sz="1800" dirty="0"/>
              <a:t/>
            </a:r>
            <a:br>
              <a:rPr lang="en-US" sz="1800" dirty="0"/>
            </a:br>
            <a:r>
              <a:rPr lang="fa-IR" sz="1800" dirty="0"/>
              <a:t>افعال ناقصه چون به تنهایی معنی مستقلی ندارند ، جزء ادات هستند مثلاً «کان»</a:t>
            </a:r>
            <a:r>
              <a:rPr lang="en-US" sz="1800" dirty="0"/>
              <a:t/>
            </a:r>
            <a:br>
              <a:rPr lang="en-US" sz="1800" dirty="0"/>
            </a:br>
            <a:r>
              <a:rPr lang="fa-IR" sz="1800" dirty="0"/>
              <a:t>در منطق کلمه شمرده نمی شود و آن را رابط زمانی بین موضوع و محمول می دانند.</a:t>
            </a:r>
            <a:r>
              <a:rPr lang="en-US" sz="1800" dirty="0"/>
              <a:t/>
            </a:r>
            <a:br>
              <a:rPr lang="en-US" sz="1800" dirty="0"/>
            </a:br>
            <a:r>
              <a:rPr lang="fa-IR" sz="1800" dirty="0"/>
              <a:t>برای مثال در قضیه « أنوشِروانُ کانَ عادلاً »، « کانَ» رابط زمانی است و بنابراین جزء ادات است .</a:t>
            </a:r>
            <a:r>
              <a:rPr lang="en-US" sz="1800" dirty="0"/>
              <a:t/>
            </a:r>
            <a:br>
              <a:rPr lang="en-US" sz="1800" dirty="0"/>
            </a:br>
            <a:r>
              <a:rPr lang="fa-IR" sz="1800" dirty="0"/>
              <a:t>به اداة زمانی «رابط زمانی » یا « کلمه وجودی » هم گفته می شود.</a:t>
            </a:r>
            <a:r>
              <a:rPr lang="en-US" sz="1800" dirty="0"/>
              <a:t/>
            </a:r>
            <a:br>
              <a:rPr lang="en-US" sz="1800" dirty="0"/>
            </a:br>
            <a:r>
              <a:rPr lang="fa-IR" sz="1800" dirty="0"/>
              <a:t> </a:t>
            </a:r>
            <a:r>
              <a:rPr lang="en-US" sz="2000" dirty="0"/>
              <a:t/>
            </a:r>
            <a:br>
              <a:rPr lang="en-US" sz="2000" dirty="0"/>
            </a:br>
            <a:r>
              <a:rPr lang="fa-IR" sz="2000" dirty="0" smtClean="0"/>
              <a:t>   </a:t>
            </a:r>
            <a:endParaRPr lang="fa-IR" sz="2000" dirty="0"/>
          </a:p>
        </p:txBody>
      </p:sp>
      <p:cxnSp>
        <p:nvCxnSpPr>
          <p:cNvPr id="9" name="Straight Arrow Connector 8"/>
          <p:cNvCxnSpPr/>
          <p:nvPr/>
        </p:nvCxnSpPr>
        <p:spPr>
          <a:xfrm rot="10800000">
            <a:off x="5500694" y="4572008"/>
            <a:ext cx="571504"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1" name="Straight Arrow Connector 10"/>
          <p:cNvCxnSpPr/>
          <p:nvPr/>
        </p:nvCxnSpPr>
        <p:spPr>
          <a:xfrm rot="10800000">
            <a:off x="5072066" y="4857760"/>
            <a:ext cx="571504"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ransition>
    <p:split orient="vert"/>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olstice">
  <a:themeElements>
    <a:clrScheme name="Solstice">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Solstice">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Solstice">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7</TotalTime>
  <Words>50</Words>
  <Application>Microsoft Office PowerPoint</Application>
  <PresentationFormat>On-screen Show (4:3)</PresentationFormat>
  <Paragraphs>15</Paragraphs>
  <Slides>15</Slides>
  <Notes>0</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Solstice</vt:lpstr>
      <vt:lpstr>بسم الله الرحمن الرحیم</vt:lpstr>
      <vt:lpstr>کتاب دوره مختصر منطق صوری        استاد محترم : جناب آقای یزدان بخش  گردآورنده : سیده زهرا رباط جزی مقدم</vt:lpstr>
      <vt:lpstr>اقسام دلالت لفظ بر معنی   لفظ  :   دالّ      -     معنی  : مدلول  هر لفظ موضوعی دالّ( دلالت کننده ) بر معنی است .  لفظ دالّ است .  معنی مدلول است. </vt:lpstr>
      <vt:lpstr>اقسام دلالت لفظ برمعنی                              دلالت لفظ بر تمام موضوع له   1-دلالت مطابقه                    لفظ و معنی کاملاٌ مطابق وموافق هستند                                          خانه بگویید و مراد تمام حیاط ، اتاقها و در و پنجره و غیره باشد.   2- دلالت تضمن           دلالت لفظ بر جزء معنی موضوع له یعنی بر چیزی که ضمن موضوع                                              له موجود است.                                              دیوار خانه خراب شده است .می گویدخانه ام خراب شد.                                                      دلالت لفظ بر امری که خارج از معنی موضوع له است ولی در ذهن با آن                                                                       ملازم وهمراه است.  3-دلالت التزام              هرگاه موضوع له در ذهن حاصل شود آن امر خارج از موضوع له                                                            هم با آن حاصل شود.                                          در ذهن با آن ملازم و همراه است .مانند دلالت سقف بر دیوار یا دلالت                                                مخلوق بر خالق   </vt:lpstr>
      <vt:lpstr>                                    لازم و جود خارجی                                         1-هر وقت ملزوم در خارج موجود شودلازم هم موجود می شود.                                        2-مانند سوختن که لازم وجود خارجی آتش است .یعنی هر وقت                                                                     آتش در خارج وجود شود آن هم موجود شود.                                      لازم وجود ذهنی                                           1-هر وقت ملزوم در ذهن حاصل شودلازم هم حاصل شود  اقسام لازم شیء        2- مانند بینایی که لازم وجود ذهنی کوری است. یعنی هر وقت                                           کوری در ذهن حاصل شود بینایی هم حاصل می شود چراکه                                              کوری یعنی فاقد بینایی بودن                                     لازم ماهیت                                        1-امری است که هم در خارج و هم در ذهن لازم شیء باشد.مانند                                                              زوجیت چهار                                        هرگاه در خارج حاصل شود زوجیت همراه آن است و هرگاه در                                         ذهن حاصل شود تصور زوجیت با آن خواهد بود.  </vt:lpstr>
      <vt:lpstr>                          1-لفظ مفرد   اقسام لفظ                          2- لفظ مرکب یا قول یا مولف  خصوصیات لفظ مرکب  1-خود دارای اجزاء باشد . مانند : خانه ی حسن  2-معنی آن دارای اجزاء باشد .یعنی وقتی کسی بگوید خانه ی حسن چند صورت ذهنی در ذهن ما حاصل شود. (صورت حسن) ، ( صورت خانه ) و ( صورت نسبت خانه به حسن )  3-جزء لفظ بر جزء معنی دلالت کند. لفظ حسن دلالت بر معنی حسن دارد و لفظ خانه دلالت بر معنی خانه دارد.   </vt:lpstr>
      <vt:lpstr>خصوصیات لفظ مفرد  هر لفظی که خصوصیات لفظ مرکب رانداشته باشد مفرد است.  1-لفظی که خود اجزاء نداشته باشد. مانند « و » ( واوعطف )  2-لفظی که معنی آن جزء نداشته باشد. مانند «الله »که لفظش دارای اجزاء است   ( همزه ، لام ، الف ، هاء ) ولی معنی آن را جزئی نیست . چرا که ذات احدیَت بسیط است نه مرکبَ.و مانند «هستی » و «وحدت » که از معانی بسیط هستند.  3-لفظی که جزء آن بر جزء معنی آن دلالت نکند مانند « حسن » چرا که لفظ حسن جزء دارد ( حاء ، سین و نون ) معنی آن هم جزء دارد ( حیوان ناطق با تشخصات معین از قبیل شکل ، قیافه و قد ) ولی مثلاً جزء حاء دلالت بر حیوانات یا ناطقیت او ندارد . </vt:lpstr>
      <vt:lpstr>                       اسم                               1-اسمی که به خودی خود و به تنهایی دارای معنا مستقل است .                               2-از شنیدن آن معنایی درذهن ما به وجود آید.مانند«سنگ»                               کلمه   اقسام لفظ مفرد    1-لفظی است که به خودی خودو به تنهایی برمعنای مستقلی دلالت کند.                           2-زمان آن معنی را برساند. مانند « رفت » که بر رفتن فاعلی درزمان                                     گذشته دلالت دارد.                             اداة                                لفظی است که به خودی خود و به تنهایی معنای مستقل از آن استفاده                                  نشود.« به » ، « از » ، « با » </vt:lpstr>
      <vt:lpstr> دو تبصره مهم   1-ابن سینا در منطق شفا می فرماید: هرچه پیش منطقی کلمه است پیش نحوی فعل است ، مانند : ماضی غایب و مضارع غایب ،هم چون« ضَرَبَ » و «یَضرِبُ » اما چنین نیست که هر چه نحوی فعل باشد ،پیش منطقی کلمه باشد. چرا که «أمَشی» و «نَمشی»و«تَمشی» از نظر نحوی فعل هستند، در حالی که نزد منطقی کلمه محسوب می شوند.چون مرکب هستند(یعنی لفظ آنها بر جزء معنی دلالت دارد.)، زیرا حرف مضارعه دلالت بر فاعل که «أنا»و « نحن » باشد می کند پس این افعال سه گانه ( متکلم وحده ، متکلم مع الغیر ،مخاطب )در نزد نحوی فعل هستند و در نزد منطقی کلمه نیستند،در نتیجه در منطق هر کلمه ای فعل است اما هر فعلی کلمه نیست. 2-اداة هم با آنچه علمای نحو حرف می نامند کاملاً یکی نیست.  به گفته ی علمای منطق اداة بردو قسم است :                           ادات زمانی            همان افعال ناقصه عربی هستند.                           ادات غیر زمانی            مانند « است » در فارسی  افعال ناقصه چون به تنهایی معنی مستقلی ندارند ، جزء ادات هستند مثلاً «کان» در منطق کلمه شمرده نمی شود و آن را رابط زمانی بین موضوع و محمول می دانند. برای مثال در قضیه « أنوشِروانُ کانَ عادلاً »، « کانَ» رابط زمانی است و بنابراین جزء ادات است . به اداة زمانی «رابط زمانی » یا « کلمه وجودی » هم گفته می شود.      </vt:lpstr>
      <vt:lpstr>                            مرکب تامّ                                1-معنی آن کامل است .                               2- گوینده پس از گفتن آن حق داشته باشد                                              که سکوت کند. مانند : زمین کروی است .  اقسام لفظ مرکب                             مرکب ناقص                                 1- معنی آن ناتمام است .                               2- سکوت گوینده بعد از اداء آن صحیح نمی                                باشد . مانند : خانه ی بزرگ     </vt:lpstr>
      <vt:lpstr>                         مرکب تامّ خبری                                   1-لفظی است که فی نفسه (صرف نظر از اینکه گوینده که باشدو                                         محتویات موضوع و محمول چه باشد)قابل تصدیق و تکذیب باشد.                                  2-گوینده چیزی را به چیز دیگری ایجاب یا سلب می کند.                                  3-ممکن است مطابق واقع باشد یا مطابق واقع نباشد.مانند : انسان                                     ناطق است.  اقسام مرکب تامّ       4-در اصطلاح منطق مرکب تام خبری را قضیه یا قول جازم یا خبر                                    می نامند.                                   مرکب تامّ انشائی                                 1-قابل تصدیق وتکذیب نیست.مانند «برو»،«آیا حسن مهندس است؟»                                    2-نمی توان گفت این سخن راست است یا دروغ زیراحکمی صادر                                                       نکرده است تا آن حکم مطابق واقع باشد یا نباشد.   انواع مرکب تامّ انشائی                         استفهام : بود آیا که در میکده ها بگشایند ؟                              امر : کم گوی و گزیده گوی چون دّر                             نهی : مزن بی تأمل به گفتار دم                            تمنّی :کاشکی قیمت انفاس بدانندی خلق    </vt:lpstr>
      <vt:lpstr>                                  1-مرکب ناقص تقییدی : یک جزء ، قید جزء                                           دیگر باشد .یعنی یک جزء، جزء دیگر را خاص                                     گرداند.مثال : خانه عام است .و چون مقیّد به حسن   اقسام مرکب ناقص            شود خاص می گردد.                                   2-مرکب ناقص غیر تقیدی : جزء دوم قید جزء اول                                      نباشد.مانند : بیست و هفت                                  1-مرکب وصفی  : یک جزء آن وصف جزء دیگر باشد.  مرکب ناقص تقییدی       2-مرکب اضافی  :یک جزء آن متمّم جزء دیگر باشد.                                خانۀ حسن </vt:lpstr>
      <vt:lpstr>(فرق صفت و موصوف با مضاف و مضاف الیه)  صفت را می توان به موصوف اسنادداد :  خانه بزرگ : خانه بزرگ است          صحیح  مضاف الیه را نمی توان به مضاف اسناد داد : خانه حسن : خانه حسن است               غلط </vt:lpstr>
      <vt:lpstr>تقسیم اسم به اعتبار معنی   1-اسم به اعتبار معنی               متحّد المعنی ( اسمی که تنها دارای یک معنی است ) مانند : انسان                                                متکثّرالمعنی ( اسمی که دارای چند معنی است ) مانند : شیر                                        اگر بر فرد معینی صادق باشد و بر افراد کثیر صادق نباشد منطق         جزئی                                                                                                                           مانند : اصفهان                                                                                                             نحو          معرفه  2-اسم دارای یک معنی      اگر بر فرد معینی دلالت نکند بلکه صادق بر افراد کثیر باشد – اسم کلی و مشترک معنوی                                            مانند : حیوان یا انسان  3-اقسام اسم کلّی  :  1-  متواطی    2- مشکِّک                                     مشترک : اسمی که دارای چند معنی باشد ،اگر در اصل بازای معانی مختلف                                                      وضع شده باشد . مشترک لفظی است «شیر »                                      حقیقت و مجاز 4- اسم دارای معانی متعدد     منقول : اگر اسم را در اصل بازای معنائی وضع کرده و سپس آن را از آن معنی به                                            معنی دیگر نقل کرده باشند به گونه ای که معنی نخستین آن تقریباً متروک مانده باشد                                          آن را منقول می نامند.                                         مانند «صلوة»که واضع اصلی آن را برای مطلق دعا و تسبیح و رحمت وضع کرده                                                است و علمای معین به کار می برند. </vt:lpstr>
      <vt:lpstr>پایان</vt:lpstr>
    </vt:vector>
  </TitlesOfParts>
  <Company>MRT www.Win2Farsi.com</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بسم الله الرحمن الرحیم</dc:title>
  <dc:creator>MRT</dc:creator>
  <cp:lastModifiedBy>MRT</cp:lastModifiedBy>
  <cp:revision>1</cp:revision>
  <dcterms:created xsi:type="dcterms:W3CDTF">2017-11-04T15:41:56Z</dcterms:created>
  <dcterms:modified xsi:type="dcterms:W3CDTF">2017-11-04T15:49:15Z</dcterms:modified>
</cp:coreProperties>
</file>